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61" r:id="rId2"/>
    <p:sldId id="262" r:id="rId3"/>
    <p:sldId id="2612" r:id="rId4"/>
    <p:sldId id="278" r:id="rId5"/>
    <p:sldId id="2648" r:id="rId6"/>
    <p:sldId id="2668" r:id="rId7"/>
    <p:sldId id="2618" r:id="rId8"/>
    <p:sldId id="2650" r:id="rId9"/>
    <p:sldId id="2660" r:id="rId10"/>
    <p:sldId id="2658" r:id="rId11"/>
    <p:sldId id="2652" r:id="rId12"/>
    <p:sldId id="2655" r:id="rId13"/>
    <p:sldId id="2656" r:id="rId14"/>
    <p:sldId id="2662" r:id="rId15"/>
    <p:sldId id="2663" r:id="rId16"/>
    <p:sldId id="2649" r:id="rId17"/>
    <p:sldId id="2637" r:id="rId18"/>
    <p:sldId id="2664" r:id="rId19"/>
    <p:sldId id="2665" r:id="rId20"/>
    <p:sldId id="2661" r:id="rId21"/>
    <p:sldId id="2636" r:id="rId22"/>
    <p:sldId id="2632" r:id="rId23"/>
    <p:sldId id="2634" r:id="rId24"/>
    <p:sldId id="2635" r:id="rId25"/>
    <p:sldId id="2638" r:id="rId26"/>
    <p:sldId id="2643" r:id="rId27"/>
    <p:sldId id="2614" r:id="rId28"/>
    <p:sldId id="2615" r:id="rId29"/>
    <p:sldId id="2616" r:id="rId30"/>
    <p:sldId id="2666" r:id="rId31"/>
    <p:sldId id="2620" r:id="rId32"/>
    <p:sldId id="2621" r:id="rId33"/>
    <p:sldId id="2644" r:id="rId34"/>
    <p:sldId id="2667" r:id="rId35"/>
    <p:sldId id="2653" r:id="rId36"/>
    <p:sldId id="269" r:id="rId37"/>
    <p:sldId id="2651" r:id="rId38"/>
    <p:sldId id="28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8EE"/>
    <a:srgbClr val="53CCD9"/>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029162-928E-470D-A0B1-9DA16A80CF22}" v="8" dt="2023-05-10T08:09:4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4660"/>
  </p:normalViewPr>
  <p:slideViewPr>
    <p:cSldViewPr snapToGrid="0">
      <p:cViewPr varScale="1">
        <p:scale>
          <a:sx n="62" d="100"/>
          <a:sy n="62" d="100"/>
        </p:scale>
        <p:origin x="8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F068-BC4F-4D53-BDAD-7CCEB404EBA0}"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2061E-C7C7-48BE-BDF1-AE6D642227D6}" type="slidenum">
              <a:rPr lang="en-US" smtClean="0"/>
              <a:t>‹#›</a:t>
            </a:fld>
            <a:endParaRPr lang="en-US"/>
          </a:p>
        </p:txBody>
      </p:sp>
    </p:spTree>
    <p:extLst>
      <p:ext uri="{BB962C8B-B14F-4D97-AF65-F5344CB8AC3E}">
        <p14:creationId xmlns:p14="http://schemas.microsoft.com/office/powerpoint/2010/main" val="14396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AEB3-A29A-39BA-A0DA-1DE693AEEE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591ED-B7E8-5858-9FDE-5EFB21D83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0ED205-1B12-6B0F-3123-0ACF9C297B9B}"/>
              </a:ext>
            </a:extLst>
          </p:cNvPr>
          <p:cNvSpPr>
            <a:spLocks noGrp="1"/>
          </p:cNvSpPr>
          <p:nvPr>
            <p:ph type="dt" sz="half" idx="10"/>
          </p:nvPr>
        </p:nvSpPr>
        <p:spPr/>
        <p:txBody>
          <a:bodyPr/>
          <a:lstStyle/>
          <a:p>
            <a:fld id="{D872C38A-7B4C-475D-BC4E-652D39605107}" type="datetime1">
              <a:rPr lang="en-US" smtClean="0"/>
              <a:t>5/10/2023</a:t>
            </a:fld>
            <a:endParaRPr lang="en-US"/>
          </a:p>
        </p:txBody>
      </p:sp>
      <p:sp>
        <p:nvSpPr>
          <p:cNvPr id="5" name="Footer Placeholder 4">
            <a:extLst>
              <a:ext uri="{FF2B5EF4-FFF2-40B4-BE49-F238E27FC236}">
                <a16:creationId xmlns:a16="http://schemas.microsoft.com/office/drawing/2014/main" id="{3692D89F-B086-FF50-1569-DFE16B113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1150-5ABE-4B42-311D-6C18C034402F}"/>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44777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EA99-0C32-6012-05FE-26A807A11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72239-1C2A-E9A2-0CAF-BB02DADDA6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E1302-23C9-DC74-DCEA-D9B7928FE8AD}"/>
              </a:ext>
            </a:extLst>
          </p:cNvPr>
          <p:cNvSpPr>
            <a:spLocks noGrp="1"/>
          </p:cNvSpPr>
          <p:nvPr>
            <p:ph type="dt" sz="half" idx="10"/>
          </p:nvPr>
        </p:nvSpPr>
        <p:spPr/>
        <p:txBody>
          <a:bodyPr/>
          <a:lstStyle/>
          <a:p>
            <a:fld id="{8A7D757E-0815-4B55-9512-A1EC29706621}" type="datetime1">
              <a:rPr lang="en-US" smtClean="0"/>
              <a:t>5/10/2023</a:t>
            </a:fld>
            <a:endParaRPr lang="en-US"/>
          </a:p>
        </p:txBody>
      </p:sp>
      <p:sp>
        <p:nvSpPr>
          <p:cNvPr id="5" name="Footer Placeholder 4">
            <a:extLst>
              <a:ext uri="{FF2B5EF4-FFF2-40B4-BE49-F238E27FC236}">
                <a16:creationId xmlns:a16="http://schemas.microsoft.com/office/drawing/2014/main" id="{46A074FF-8F63-754B-390D-D5AAEAD0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3DBE6-AE00-6492-EEDB-D04F3D385DDF}"/>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81206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4B1C9-4AD2-9083-3804-0D0D394E8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6FBAE-7B92-3C33-D291-0E97D6AC53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3CC42-6617-6A55-D7A8-61F704829E4D}"/>
              </a:ext>
            </a:extLst>
          </p:cNvPr>
          <p:cNvSpPr>
            <a:spLocks noGrp="1"/>
          </p:cNvSpPr>
          <p:nvPr>
            <p:ph type="dt" sz="half" idx="10"/>
          </p:nvPr>
        </p:nvSpPr>
        <p:spPr/>
        <p:txBody>
          <a:bodyPr/>
          <a:lstStyle/>
          <a:p>
            <a:fld id="{07833232-A7D5-4FE4-A6A5-EB1CD57142EB}" type="datetime1">
              <a:rPr lang="en-US" smtClean="0"/>
              <a:t>5/10/2023</a:t>
            </a:fld>
            <a:endParaRPr lang="en-US"/>
          </a:p>
        </p:txBody>
      </p:sp>
      <p:sp>
        <p:nvSpPr>
          <p:cNvPr id="5" name="Footer Placeholder 4">
            <a:extLst>
              <a:ext uri="{FF2B5EF4-FFF2-40B4-BE49-F238E27FC236}">
                <a16:creationId xmlns:a16="http://schemas.microsoft.com/office/drawing/2014/main" id="{A4607F26-080B-100C-3C1E-7BB1A519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3C120-96DC-4B9D-B313-B3E47B27CC96}"/>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307602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3749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38FB-B5A1-90F2-9BD5-8728DB204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633AF-DA7D-735E-D33B-62F8440F88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4E787-1860-5050-D370-E4601651A391}"/>
              </a:ext>
            </a:extLst>
          </p:cNvPr>
          <p:cNvSpPr>
            <a:spLocks noGrp="1"/>
          </p:cNvSpPr>
          <p:nvPr>
            <p:ph type="dt" sz="half" idx="10"/>
          </p:nvPr>
        </p:nvSpPr>
        <p:spPr/>
        <p:txBody>
          <a:bodyPr/>
          <a:lstStyle/>
          <a:p>
            <a:fld id="{769D8C2B-8F56-4AC7-927B-118297A14ACE}" type="datetime1">
              <a:rPr lang="en-US" smtClean="0"/>
              <a:t>5/10/2023</a:t>
            </a:fld>
            <a:endParaRPr lang="en-US"/>
          </a:p>
        </p:txBody>
      </p:sp>
      <p:sp>
        <p:nvSpPr>
          <p:cNvPr id="5" name="Footer Placeholder 4">
            <a:extLst>
              <a:ext uri="{FF2B5EF4-FFF2-40B4-BE49-F238E27FC236}">
                <a16:creationId xmlns:a16="http://schemas.microsoft.com/office/drawing/2014/main" id="{BEDFC626-78FD-6BA7-AED9-BE69B8885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C77C3-91D5-484B-75AC-DACE0100D40E}"/>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66273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8208-73EB-BEB3-AA0B-E156C6800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8DCC51-B20B-719C-35B0-9016C5478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773D29-AA28-85FE-3C0B-E8034B166388}"/>
              </a:ext>
            </a:extLst>
          </p:cNvPr>
          <p:cNvSpPr>
            <a:spLocks noGrp="1"/>
          </p:cNvSpPr>
          <p:nvPr>
            <p:ph type="dt" sz="half" idx="10"/>
          </p:nvPr>
        </p:nvSpPr>
        <p:spPr/>
        <p:txBody>
          <a:bodyPr/>
          <a:lstStyle/>
          <a:p>
            <a:fld id="{5E309198-CBD8-40AB-A60E-570E47143ABD}" type="datetime1">
              <a:rPr lang="en-US" smtClean="0"/>
              <a:t>5/10/2023</a:t>
            </a:fld>
            <a:endParaRPr lang="en-US"/>
          </a:p>
        </p:txBody>
      </p:sp>
      <p:sp>
        <p:nvSpPr>
          <p:cNvPr id="5" name="Footer Placeholder 4">
            <a:extLst>
              <a:ext uri="{FF2B5EF4-FFF2-40B4-BE49-F238E27FC236}">
                <a16:creationId xmlns:a16="http://schemas.microsoft.com/office/drawing/2014/main" id="{BEA24393-5A27-CECB-5D70-1D8BE06CD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3D8FC-AFAD-6E08-B9FC-392481E4837B}"/>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91967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944-4D82-190E-C753-31D350638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A4E5C-21F7-D821-5282-66C1D4D4D3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3982E1-C9C3-9EAA-71C9-C2AAFAB142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FCC37-E0A7-928D-CBEB-83E2219327F5}"/>
              </a:ext>
            </a:extLst>
          </p:cNvPr>
          <p:cNvSpPr>
            <a:spLocks noGrp="1"/>
          </p:cNvSpPr>
          <p:nvPr>
            <p:ph type="dt" sz="half" idx="10"/>
          </p:nvPr>
        </p:nvSpPr>
        <p:spPr/>
        <p:txBody>
          <a:bodyPr/>
          <a:lstStyle/>
          <a:p>
            <a:fld id="{87E07E43-B07C-48CD-9644-6CCA26DE0EFC}" type="datetime1">
              <a:rPr lang="en-US" smtClean="0"/>
              <a:t>5/10/2023</a:t>
            </a:fld>
            <a:endParaRPr lang="en-US"/>
          </a:p>
        </p:txBody>
      </p:sp>
      <p:sp>
        <p:nvSpPr>
          <p:cNvPr id="6" name="Footer Placeholder 5">
            <a:extLst>
              <a:ext uri="{FF2B5EF4-FFF2-40B4-BE49-F238E27FC236}">
                <a16:creationId xmlns:a16="http://schemas.microsoft.com/office/drawing/2014/main" id="{121AC419-120B-BA23-6FB4-CEDD9366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D2EAA5-E19A-4A3E-260B-A6F19CCFBE32}"/>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88149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CA4F-F2E9-863E-E558-809A57A9B1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69694-BF6F-B4CB-CDB7-C8EC9E794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70BCC9-39C2-0916-F908-3BE7127CA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A1FBE1-128A-6CC3-3273-A33BD0894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286508-0D91-8CBD-0534-CD3A00B568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C17425-940F-C21A-C76C-6403F7642A50}"/>
              </a:ext>
            </a:extLst>
          </p:cNvPr>
          <p:cNvSpPr>
            <a:spLocks noGrp="1"/>
          </p:cNvSpPr>
          <p:nvPr>
            <p:ph type="dt" sz="half" idx="10"/>
          </p:nvPr>
        </p:nvSpPr>
        <p:spPr/>
        <p:txBody>
          <a:bodyPr/>
          <a:lstStyle/>
          <a:p>
            <a:fld id="{17A03FA8-369E-471D-B09A-68B90CABEF18}" type="datetime1">
              <a:rPr lang="en-US" smtClean="0"/>
              <a:t>5/10/2023</a:t>
            </a:fld>
            <a:endParaRPr lang="en-US"/>
          </a:p>
        </p:txBody>
      </p:sp>
      <p:sp>
        <p:nvSpPr>
          <p:cNvPr id="8" name="Footer Placeholder 7">
            <a:extLst>
              <a:ext uri="{FF2B5EF4-FFF2-40B4-BE49-F238E27FC236}">
                <a16:creationId xmlns:a16="http://schemas.microsoft.com/office/drawing/2014/main" id="{51DE25D2-990B-11DC-E275-328469AF5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9CF1A9-CC6B-5BCE-64A0-4054E85E5B80}"/>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673726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7568-21E8-1243-DC98-075ACCE4CB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1E5834-42E3-1D9E-EBD5-3454FF9A6827}"/>
              </a:ext>
            </a:extLst>
          </p:cNvPr>
          <p:cNvSpPr>
            <a:spLocks noGrp="1"/>
          </p:cNvSpPr>
          <p:nvPr>
            <p:ph type="dt" sz="half" idx="10"/>
          </p:nvPr>
        </p:nvSpPr>
        <p:spPr/>
        <p:txBody>
          <a:bodyPr/>
          <a:lstStyle/>
          <a:p>
            <a:fld id="{D02D3281-57DB-41FE-9C68-DF5CEF95D91E}" type="datetime1">
              <a:rPr lang="en-US" smtClean="0"/>
              <a:t>5/10/2023</a:t>
            </a:fld>
            <a:endParaRPr lang="en-US"/>
          </a:p>
        </p:txBody>
      </p:sp>
      <p:sp>
        <p:nvSpPr>
          <p:cNvPr id="4" name="Footer Placeholder 3">
            <a:extLst>
              <a:ext uri="{FF2B5EF4-FFF2-40B4-BE49-F238E27FC236}">
                <a16:creationId xmlns:a16="http://schemas.microsoft.com/office/drawing/2014/main" id="{0E5C9D75-95D1-0E7A-24B9-2DE7177AA8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F1CAB-F421-B92A-3606-07C64EBEABC9}"/>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00091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E291F-256B-C36C-6B35-BBED497DCC1A}"/>
              </a:ext>
            </a:extLst>
          </p:cNvPr>
          <p:cNvSpPr>
            <a:spLocks noGrp="1"/>
          </p:cNvSpPr>
          <p:nvPr>
            <p:ph type="dt" sz="half" idx="10"/>
          </p:nvPr>
        </p:nvSpPr>
        <p:spPr/>
        <p:txBody>
          <a:bodyPr/>
          <a:lstStyle/>
          <a:p>
            <a:fld id="{B749548F-E74D-4D81-9BF9-61482B469CCC}" type="datetime1">
              <a:rPr lang="en-US" smtClean="0"/>
              <a:t>5/10/2023</a:t>
            </a:fld>
            <a:endParaRPr lang="en-US"/>
          </a:p>
        </p:txBody>
      </p:sp>
      <p:sp>
        <p:nvSpPr>
          <p:cNvPr id="3" name="Footer Placeholder 2">
            <a:extLst>
              <a:ext uri="{FF2B5EF4-FFF2-40B4-BE49-F238E27FC236}">
                <a16:creationId xmlns:a16="http://schemas.microsoft.com/office/drawing/2014/main" id="{FD50A3A4-6117-EB2A-0FD0-B976D04F6B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A03F5-BD7F-34F2-997B-FE0D73136AA3}"/>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74464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08BE-691B-7F2A-BBF5-D1F7F1950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9295E-C83F-FC13-9D7C-47875910E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DBD679-17AC-7159-4DF3-63C841EBE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FEDEC-F8E3-C45F-AE7D-C7ABD103EA31}"/>
              </a:ext>
            </a:extLst>
          </p:cNvPr>
          <p:cNvSpPr>
            <a:spLocks noGrp="1"/>
          </p:cNvSpPr>
          <p:nvPr>
            <p:ph type="dt" sz="half" idx="10"/>
          </p:nvPr>
        </p:nvSpPr>
        <p:spPr/>
        <p:txBody>
          <a:bodyPr/>
          <a:lstStyle/>
          <a:p>
            <a:fld id="{9120F6CC-135F-4C2B-9BC9-EE339F147BF1}" type="datetime1">
              <a:rPr lang="en-US" smtClean="0"/>
              <a:t>5/10/2023</a:t>
            </a:fld>
            <a:endParaRPr lang="en-US"/>
          </a:p>
        </p:txBody>
      </p:sp>
      <p:sp>
        <p:nvSpPr>
          <p:cNvPr id="6" name="Footer Placeholder 5">
            <a:extLst>
              <a:ext uri="{FF2B5EF4-FFF2-40B4-BE49-F238E27FC236}">
                <a16:creationId xmlns:a16="http://schemas.microsoft.com/office/drawing/2014/main" id="{8C7C7908-A9DF-0498-72BB-66AFA73F7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E6E9E-55B7-EF23-0055-9E89782EC564}"/>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62647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0B60-C065-139E-7E94-CBF6A555A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B182A-6FF1-7A7C-1822-B60018985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A381-CA0B-DBF4-45EC-A379E6AE7E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7436C-1E05-0624-E7B1-4475909B61E1}"/>
              </a:ext>
            </a:extLst>
          </p:cNvPr>
          <p:cNvSpPr>
            <a:spLocks noGrp="1"/>
          </p:cNvSpPr>
          <p:nvPr>
            <p:ph type="dt" sz="half" idx="10"/>
          </p:nvPr>
        </p:nvSpPr>
        <p:spPr/>
        <p:txBody>
          <a:bodyPr/>
          <a:lstStyle/>
          <a:p>
            <a:fld id="{A9DAE7DF-BF1E-4E09-A341-1BD8502CB5E0}" type="datetime1">
              <a:rPr lang="en-US" smtClean="0"/>
              <a:t>5/10/2023</a:t>
            </a:fld>
            <a:endParaRPr lang="en-US"/>
          </a:p>
        </p:txBody>
      </p:sp>
      <p:sp>
        <p:nvSpPr>
          <p:cNvPr id="6" name="Footer Placeholder 5">
            <a:extLst>
              <a:ext uri="{FF2B5EF4-FFF2-40B4-BE49-F238E27FC236}">
                <a16:creationId xmlns:a16="http://schemas.microsoft.com/office/drawing/2014/main" id="{1A62DEA0-8AE1-AAE8-7BD6-694D38E92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DFC43-47D6-029E-A510-35A3A33BD5E3}"/>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62234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96F67-6C22-82B7-CEB2-638B44E48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0FD99A-83E8-9B53-AD3C-A7B6DA81EB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FE23-1CC2-9DAE-F2BA-B99937187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DFFF3-9021-4B51-9CB9-64D86A2581C7}" type="datetime1">
              <a:rPr lang="en-US" smtClean="0"/>
              <a:t>5/10/2023</a:t>
            </a:fld>
            <a:endParaRPr lang="en-US"/>
          </a:p>
        </p:txBody>
      </p:sp>
      <p:sp>
        <p:nvSpPr>
          <p:cNvPr id="5" name="Footer Placeholder 4">
            <a:extLst>
              <a:ext uri="{FF2B5EF4-FFF2-40B4-BE49-F238E27FC236}">
                <a16:creationId xmlns:a16="http://schemas.microsoft.com/office/drawing/2014/main" id="{2EB6870F-C363-A1BF-3E1F-6244AB39E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32DDA4-EAFA-A695-C8BC-26736A31E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887D3-EABE-46C7-BEBB-4CA6FCD66106}" type="slidenum">
              <a:rPr lang="en-US" smtClean="0"/>
              <a:t>‹#›</a:t>
            </a:fld>
            <a:endParaRPr lang="en-US"/>
          </a:p>
        </p:txBody>
      </p:sp>
    </p:spTree>
    <p:extLst>
      <p:ext uri="{BB962C8B-B14F-4D97-AF65-F5344CB8AC3E}">
        <p14:creationId xmlns:p14="http://schemas.microsoft.com/office/powerpoint/2010/main" val="3404366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lib.stat.cmu.edu/datasets/" TargetMode="Externa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hyperlink" Target="https://colab.research.google.com/" TargetMode="Externa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hyperlink" Target="https://colab.research.google.com/" TargetMode="Externa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hyperlink" Target="https://www.analyticsvidhya.com/blog/2021/06/the-challenge-of-vanishing-exploding-gradients-in-deep-neural-networks/" TargetMode="External"/><Relationship Id="rId13" Type="http://schemas.openxmlformats.org/officeDocument/2006/relationships/hyperlink" Target="https://machinelearningmastery.com/using-normalization-layers-to-improve-deep-learning-models/" TargetMode="External"/><Relationship Id="rId3" Type="http://schemas.microsoft.com/office/2007/relationships/hdphoto" Target="../media/hdphoto1.wdp"/><Relationship Id="rId7" Type="http://schemas.openxmlformats.org/officeDocument/2006/relationships/hyperlink" Target="https://sebastianraschka.com/faq/docs/gradient-optimization.html" TargetMode="External"/><Relationship Id="rId12" Type="http://schemas.openxmlformats.org/officeDocument/2006/relationships/hyperlink" Target="https://towardsdatascience.com/regularization-in-deep-learning-l1-l2-and-dropout-377e75acc036"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deeplearning.ai/ai-notes/initialization/index.html" TargetMode="External"/><Relationship Id="rId11" Type="http://schemas.openxmlformats.org/officeDocument/2006/relationships/hyperlink" Target="https://keras.io/api/layers/initializers/" TargetMode="External"/><Relationship Id="rId5" Type="http://schemas.openxmlformats.org/officeDocument/2006/relationships/hyperlink" Target="http://neuralnetworksanddeeplearning.com/chap5.html" TargetMode="External"/><Relationship Id="rId10" Type="http://schemas.openxmlformats.org/officeDocument/2006/relationships/hyperlink" Target="https://www.youmath.it/lezioni/analisi-due/varie/1150-massimi-e-minimi-funzioni-due-variabili.html" TargetMode="External"/><Relationship Id="rId4" Type="http://schemas.openxmlformats.org/officeDocument/2006/relationships/hyperlink" Target="https://media.licdn.com/dms/document/D4D1FAQGbYk0-B-zncA/feedshare-document-pdf-analyzed/0/1680471920948?e=1683763200&amp;v=beta&amp;t=9QAp_UMIdbOTQ5SXPUiob1q4E2sQ3JHG3l2ZMuHfRcE" TargetMode="External"/><Relationship Id="rId9" Type="http://schemas.openxmlformats.org/officeDocument/2006/relationships/hyperlink" Target="https://medium.com/@paolopiacenti1/come-fa-un-artificial-neural-network-ad-imparare-spiegato-nella-maniera-pi%C3%B9-semplice-possibile-1f989f94bf2a" TargetMode="External"/><Relationship Id="rId1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6.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microsoft.com/office/2007/relationships/hdphoto" Target="../media/hdphoto1.wdp"/><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404C32-6315-A179-F788-14A939EA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144"/>
            <a:ext cx="12192000" cy="8132063"/>
          </a:xfrm>
        </p:spPr>
      </p:pic>
      <p:pic>
        <p:nvPicPr>
          <p:cNvPr id="5" name="Picture 4">
            <a:extLst>
              <a:ext uri="{FF2B5EF4-FFF2-40B4-BE49-F238E27FC236}">
                <a16:creationId xmlns:a16="http://schemas.microsoft.com/office/drawing/2014/main" id="{94BE609E-6EEA-BF77-D717-97296DC6783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28535" y="379556"/>
            <a:ext cx="2970752" cy="646331"/>
          </a:xfrm>
          <a:prstGeom prst="rect">
            <a:avLst/>
          </a:prstGeom>
        </p:spPr>
      </p:pic>
      <p:sp>
        <p:nvSpPr>
          <p:cNvPr id="9" name="TextBox 8">
            <a:extLst>
              <a:ext uri="{FF2B5EF4-FFF2-40B4-BE49-F238E27FC236}">
                <a16:creationId xmlns:a16="http://schemas.microsoft.com/office/drawing/2014/main" id="{0318AF98-D83A-A318-31FE-D28B8F48DC25}"/>
              </a:ext>
            </a:extLst>
          </p:cNvPr>
          <p:cNvSpPr txBox="1"/>
          <p:nvPr/>
        </p:nvSpPr>
        <p:spPr>
          <a:xfrm>
            <a:off x="8507002" y="3244334"/>
            <a:ext cx="3275744" cy="923330"/>
          </a:xfrm>
          <a:prstGeom prst="rect">
            <a:avLst/>
          </a:prstGeom>
          <a:noFill/>
        </p:spPr>
        <p:txBody>
          <a:bodyPr wrap="square">
            <a:spAutoFit/>
          </a:bodyPr>
          <a:lstStyle/>
          <a:p>
            <a:r>
              <a:rPr lang="es-ES" dirty="0">
                <a:solidFill>
                  <a:schemeClr val="bg1"/>
                </a:solidFill>
              </a:rPr>
              <a:t>ANALISI DI MERCATO 2022-2023</a:t>
            </a:r>
          </a:p>
          <a:p>
            <a:r>
              <a:rPr lang="es-ES" dirty="0">
                <a:solidFill>
                  <a:schemeClr val="bg1"/>
                </a:solidFill>
              </a:rPr>
              <a:t>SIAFA 10/05/2023</a:t>
            </a:r>
          </a:p>
          <a:p>
            <a:endParaRPr lang="es-ES" dirty="0">
              <a:solidFill>
                <a:schemeClr val="bg1"/>
              </a:solidFill>
            </a:endParaRPr>
          </a:p>
        </p:txBody>
      </p:sp>
      <p:sp>
        <p:nvSpPr>
          <p:cNvPr id="11" name="TextBox 10">
            <a:extLst>
              <a:ext uri="{FF2B5EF4-FFF2-40B4-BE49-F238E27FC236}">
                <a16:creationId xmlns:a16="http://schemas.microsoft.com/office/drawing/2014/main" id="{CD5139BF-6592-A398-A989-0C82DBA06C74}"/>
              </a:ext>
            </a:extLst>
          </p:cNvPr>
          <p:cNvSpPr txBox="1"/>
          <p:nvPr/>
        </p:nvSpPr>
        <p:spPr>
          <a:xfrm>
            <a:off x="5565487" y="5773136"/>
            <a:ext cx="6339793" cy="861774"/>
          </a:xfrm>
          <a:prstGeom prst="rect">
            <a:avLst/>
          </a:prstGeom>
          <a:noFill/>
        </p:spPr>
        <p:txBody>
          <a:bodyPr wrap="square">
            <a:spAutoFit/>
          </a:bodyPr>
          <a:lstStyle/>
          <a:p>
            <a:pPr algn="r"/>
            <a:r>
              <a:rPr lang="it-IT" sz="2400" dirty="0">
                <a:solidFill>
                  <a:srgbClr val="07A8FB"/>
                </a:solidFill>
              </a:rPr>
              <a:t>Serena Alderisi </a:t>
            </a:r>
          </a:p>
          <a:p>
            <a:pPr algn="r"/>
            <a:r>
              <a:rPr lang="it-IT" sz="2400" dirty="0">
                <a:solidFill>
                  <a:srgbClr val="07A8FB"/>
                </a:solidFill>
              </a:rPr>
              <a:t>M.Sc. Data Scientist</a:t>
            </a:r>
            <a:endParaRPr lang="en-US" sz="2400" dirty="0">
              <a:solidFill>
                <a:srgbClr val="07A8FB"/>
              </a:solidFill>
            </a:endParaRPr>
          </a:p>
        </p:txBody>
      </p:sp>
      <p:sp>
        <p:nvSpPr>
          <p:cNvPr id="2" name="Slide Number Placeholder 1">
            <a:extLst>
              <a:ext uri="{FF2B5EF4-FFF2-40B4-BE49-F238E27FC236}">
                <a16:creationId xmlns:a16="http://schemas.microsoft.com/office/drawing/2014/main" id="{EF4C2519-3ACA-037D-E415-F9018A0A7CD1}"/>
              </a:ext>
            </a:extLst>
          </p:cNvPr>
          <p:cNvSpPr>
            <a:spLocks noGrp="1"/>
          </p:cNvSpPr>
          <p:nvPr>
            <p:ph type="sldNum" sz="quarter" idx="12"/>
          </p:nvPr>
        </p:nvSpPr>
        <p:spPr/>
        <p:txBody>
          <a:bodyPr/>
          <a:lstStyle/>
          <a:p>
            <a:fld id="{863887D3-EABE-46C7-BEBB-4CA6FCD66106}" type="slidenum">
              <a:rPr lang="en-US" smtClean="0"/>
              <a:t>1</a:t>
            </a:fld>
            <a:endParaRPr lang="en-US"/>
          </a:p>
        </p:txBody>
      </p:sp>
    </p:spTree>
    <p:extLst>
      <p:ext uri="{BB962C8B-B14F-4D97-AF65-F5344CB8AC3E}">
        <p14:creationId xmlns:p14="http://schemas.microsoft.com/office/powerpoint/2010/main" val="31410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CB3E2-CF90-BD7C-A27E-E2021F8F3402}"/>
              </a:ext>
            </a:extLst>
          </p:cNvPr>
          <p:cNvSpPr>
            <a:spLocks noGrp="1"/>
          </p:cNvSpPr>
          <p:nvPr>
            <p:ph type="sldNum" sz="quarter" idx="12"/>
          </p:nvPr>
        </p:nvSpPr>
        <p:spPr/>
        <p:txBody>
          <a:bodyPr/>
          <a:lstStyle/>
          <a:p>
            <a:fld id="{863887D3-EABE-46C7-BEBB-4CA6FCD66106}" type="slidenum">
              <a:rPr lang="en-US" smtClean="0"/>
              <a:t>10</a:t>
            </a:fld>
            <a:endParaRPr lang="en-US"/>
          </a:p>
        </p:txBody>
      </p:sp>
      <p:pic>
        <p:nvPicPr>
          <p:cNvPr id="5" name="Picture 4">
            <a:extLst>
              <a:ext uri="{FF2B5EF4-FFF2-40B4-BE49-F238E27FC236}">
                <a16:creationId xmlns:a16="http://schemas.microsoft.com/office/drawing/2014/main" id="{1B755831-7630-C8F9-5C36-7D1251284B3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E2AE7309-AA79-FF41-9420-9E170AAD95B2}"/>
              </a:ext>
            </a:extLst>
          </p:cNvPr>
          <p:cNvSpPr txBox="1"/>
          <p:nvPr/>
        </p:nvSpPr>
        <p:spPr>
          <a:xfrm>
            <a:off x="277402" y="311993"/>
            <a:ext cx="4489807"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Gradient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Descent</a:t>
            </a:r>
            <a:endParaRPr lang="es-ES" sz="4400" dirty="0">
              <a:solidFill>
                <a:srgbClr val="4472C4"/>
              </a:solidFill>
              <a:latin typeface="Calibri Light" panose="020F0302020204030204"/>
              <a:ea typeface="+mj-ea"/>
              <a:cs typeface="+mj-cs"/>
            </a:endParaRPr>
          </a:p>
        </p:txBody>
      </p:sp>
      <p:sp>
        <p:nvSpPr>
          <p:cNvPr id="8" name="TextBox 7">
            <a:extLst>
              <a:ext uri="{FF2B5EF4-FFF2-40B4-BE49-F238E27FC236}">
                <a16:creationId xmlns:a16="http://schemas.microsoft.com/office/drawing/2014/main" id="{ED5F87A3-ABC8-C48A-0F43-82103DD1FB29}"/>
              </a:ext>
            </a:extLst>
          </p:cNvPr>
          <p:cNvSpPr txBox="1"/>
          <p:nvPr/>
        </p:nvSpPr>
        <p:spPr>
          <a:xfrm>
            <a:off x="174661" y="5470325"/>
            <a:ext cx="8941594" cy="923330"/>
          </a:xfrm>
          <a:prstGeom prst="rect">
            <a:avLst/>
          </a:prstGeom>
          <a:noFill/>
        </p:spPr>
        <p:txBody>
          <a:bodyPr wrap="square">
            <a:spAutoFit/>
          </a:bodyPr>
          <a:lstStyle/>
          <a:p>
            <a:r>
              <a:rPr lang="en-US" b="0" i="0" dirty="0">
                <a:solidFill>
                  <a:srgbClr val="374151"/>
                </a:solidFill>
                <a:effectLst/>
                <a:latin typeface="Söhne"/>
              </a:rPr>
              <a:t>the cost function J(w) and the loss function L(w) both measure the difference between the predicted output of the network and the actual output, but </a:t>
            </a:r>
            <a:r>
              <a:rPr lang="en-US" b="1" i="0" dirty="0">
                <a:solidFill>
                  <a:srgbClr val="374151"/>
                </a:solidFill>
                <a:effectLst/>
                <a:latin typeface="Söhne"/>
              </a:rPr>
              <a:t>the cost function is applied over the entire training dataset</a:t>
            </a:r>
            <a:r>
              <a:rPr lang="en-US" b="0" i="0" dirty="0">
                <a:solidFill>
                  <a:srgbClr val="374151"/>
                </a:solidFill>
                <a:effectLst/>
                <a:latin typeface="Söhne"/>
              </a:rPr>
              <a:t> while the loss function is applied to a single training example.</a:t>
            </a:r>
            <a:endParaRPr lang="en-US" dirty="0"/>
          </a:p>
        </p:txBody>
      </p:sp>
      <p:pic>
        <p:nvPicPr>
          <p:cNvPr id="4098" name="Picture 2" descr="What are gradient descent and stochastic gradient descent?">
            <a:extLst>
              <a:ext uri="{FF2B5EF4-FFF2-40B4-BE49-F238E27FC236}">
                <a16:creationId xmlns:a16="http://schemas.microsoft.com/office/drawing/2014/main" id="{8532531A-60B6-1C83-383D-D7AD1A1AE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61" y="2093645"/>
            <a:ext cx="4928171" cy="26707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D63AA7-9674-9E01-961E-488E454CE87C}"/>
              </a:ext>
            </a:extLst>
          </p:cNvPr>
          <p:cNvPicPr>
            <a:picLocks noChangeAspect="1"/>
          </p:cNvPicPr>
          <p:nvPr/>
        </p:nvPicPr>
        <p:blipFill>
          <a:blip r:embed="rId5"/>
          <a:stretch>
            <a:fillRect/>
          </a:stretch>
        </p:blipFill>
        <p:spPr>
          <a:xfrm>
            <a:off x="9116255" y="5059677"/>
            <a:ext cx="2017510" cy="1634525"/>
          </a:xfrm>
          <a:prstGeom prst="rect">
            <a:avLst/>
          </a:prstGeom>
        </p:spPr>
      </p:pic>
      <p:sp>
        <p:nvSpPr>
          <p:cNvPr id="4" name="TextBox 3">
            <a:extLst>
              <a:ext uri="{FF2B5EF4-FFF2-40B4-BE49-F238E27FC236}">
                <a16:creationId xmlns:a16="http://schemas.microsoft.com/office/drawing/2014/main" id="{F6ACEAEA-179B-F370-4FAE-CCF98BA09DB9}"/>
              </a:ext>
            </a:extLst>
          </p:cNvPr>
          <p:cNvSpPr txBox="1"/>
          <p:nvPr/>
        </p:nvSpPr>
        <p:spPr>
          <a:xfrm>
            <a:off x="421240" y="1239985"/>
            <a:ext cx="10798140" cy="646331"/>
          </a:xfrm>
          <a:prstGeom prst="rect">
            <a:avLst/>
          </a:prstGeom>
          <a:noFill/>
        </p:spPr>
        <p:txBody>
          <a:bodyPr wrap="square">
            <a:spAutoFit/>
          </a:bodyPr>
          <a:lstStyle/>
          <a:p>
            <a:r>
              <a:rPr lang="es-ES" b="1" dirty="0">
                <a:solidFill>
                  <a:schemeClr val="accent1"/>
                </a:solidFill>
              </a:rPr>
              <a:t>ANN TRAINING         OPTIMIZATION PROBLEM</a:t>
            </a:r>
          </a:p>
          <a:p>
            <a:r>
              <a:rPr lang="es-ES" dirty="0" err="1"/>
              <a:t>Adjust</a:t>
            </a:r>
            <a:r>
              <a:rPr lang="es-ES" dirty="0"/>
              <a:t> </a:t>
            </a:r>
            <a:r>
              <a:rPr lang="es-ES" dirty="0" err="1"/>
              <a:t>weights</a:t>
            </a:r>
            <a:r>
              <a:rPr lang="es-ES" dirty="0"/>
              <a:t> and </a:t>
            </a:r>
            <a:r>
              <a:rPr lang="es-ES" dirty="0" err="1"/>
              <a:t>bias</a:t>
            </a:r>
            <a:r>
              <a:rPr lang="es-ES" dirty="0"/>
              <a:t> in </a:t>
            </a:r>
            <a:r>
              <a:rPr lang="es-ES" dirty="0" err="1"/>
              <a:t>order</a:t>
            </a:r>
            <a:r>
              <a:rPr lang="es-ES" dirty="0"/>
              <a:t> </a:t>
            </a:r>
            <a:r>
              <a:rPr lang="es-ES" dirty="0" err="1"/>
              <a:t>to</a:t>
            </a:r>
            <a:r>
              <a:rPr lang="es-ES" dirty="0"/>
              <a:t> </a:t>
            </a:r>
            <a:r>
              <a:rPr lang="es-ES" dirty="0" err="1"/>
              <a:t>minimize</a:t>
            </a:r>
            <a:r>
              <a:rPr lang="es-ES" dirty="0"/>
              <a:t>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ANN output and </a:t>
            </a:r>
            <a:r>
              <a:rPr lang="es-ES" dirty="0" err="1"/>
              <a:t>the</a:t>
            </a:r>
            <a:r>
              <a:rPr lang="es-ES" dirty="0"/>
              <a:t> target variable </a:t>
            </a:r>
            <a:endParaRPr lang="en-US" dirty="0"/>
          </a:p>
        </p:txBody>
      </p:sp>
      <p:pic>
        <p:nvPicPr>
          <p:cNvPr id="10" name="Graphic 9" descr="Arrow Right with solid fill">
            <a:extLst>
              <a:ext uri="{FF2B5EF4-FFF2-40B4-BE49-F238E27FC236}">
                <a16:creationId xmlns:a16="http://schemas.microsoft.com/office/drawing/2014/main" id="{C1C31577-4229-FD4E-FDBA-5BEEE0422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3462" y="1251352"/>
            <a:ext cx="337334" cy="337334"/>
          </a:xfrm>
          <a:prstGeom prst="rect">
            <a:avLst/>
          </a:prstGeom>
        </p:spPr>
      </p:pic>
      <p:sp>
        <p:nvSpPr>
          <p:cNvPr id="13" name="TextBox 12">
            <a:extLst>
              <a:ext uri="{FF2B5EF4-FFF2-40B4-BE49-F238E27FC236}">
                <a16:creationId xmlns:a16="http://schemas.microsoft.com/office/drawing/2014/main" id="{296AE510-8618-67FA-870D-9D500CDDC77E}"/>
              </a:ext>
            </a:extLst>
          </p:cNvPr>
          <p:cNvSpPr txBox="1"/>
          <p:nvPr/>
        </p:nvSpPr>
        <p:spPr>
          <a:xfrm>
            <a:off x="5487887" y="2171748"/>
            <a:ext cx="6097604" cy="923330"/>
          </a:xfrm>
          <a:prstGeom prst="rect">
            <a:avLst/>
          </a:prstGeom>
          <a:noFill/>
        </p:spPr>
        <p:txBody>
          <a:bodyPr wrap="square">
            <a:spAutoFit/>
          </a:bodyPr>
          <a:lstStyle/>
          <a:p>
            <a:pPr algn="l"/>
            <a:r>
              <a:rPr lang="en-US" b="0" i="0" dirty="0">
                <a:solidFill>
                  <a:srgbClr val="374151"/>
                </a:solidFill>
                <a:effectLst/>
                <a:latin typeface="Söhne"/>
              </a:rPr>
              <a:t>The gradient descent is used to update the weights and biases of the network based on the gradient of the loss function with </a:t>
            </a:r>
            <a:r>
              <a:rPr lang="en-US" b="1" i="0" dirty="0">
                <a:solidFill>
                  <a:srgbClr val="374151"/>
                </a:solidFill>
                <a:effectLst/>
                <a:latin typeface="Söhne"/>
              </a:rPr>
              <a:t>respect to those parameters </a:t>
            </a:r>
            <a:r>
              <a:rPr lang="en-US" b="0" i="0" dirty="0">
                <a:solidFill>
                  <a:srgbClr val="374151"/>
                </a:solidFill>
                <a:effectLst/>
                <a:latin typeface="Söhne"/>
              </a:rPr>
              <a:t>.</a:t>
            </a:r>
          </a:p>
        </p:txBody>
      </p:sp>
      <p:sp>
        <p:nvSpPr>
          <p:cNvPr id="17" name="TextBox 16">
            <a:extLst>
              <a:ext uri="{FF2B5EF4-FFF2-40B4-BE49-F238E27FC236}">
                <a16:creationId xmlns:a16="http://schemas.microsoft.com/office/drawing/2014/main" id="{A727E63A-1148-82B5-B48A-43C33D0C9563}"/>
              </a:ext>
            </a:extLst>
          </p:cNvPr>
          <p:cNvSpPr txBox="1"/>
          <p:nvPr/>
        </p:nvSpPr>
        <p:spPr>
          <a:xfrm>
            <a:off x="5487887" y="3305351"/>
            <a:ext cx="6097712" cy="1754326"/>
          </a:xfrm>
          <a:prstGeom prst="rect">
            <a:avLst/>
          </a:prstGeom>
          <a:noFill/>
        </p:spPr>
        <p:txBody>
          <a:bodyPr wrap="square">
            <a:spAutoFit/>
          </a:bodyPr>
          <a:lstStyle/>
          <a:p>
            <a:r>
              <a:rPr lang="en-US" b="0" i="0" dirty="0">
                <a:solidFill>
                  <a:srgbClr val="374151"/>
                </a:solidFill>
                <a:effectLst/>
                <a:latin typeface="Söhne"/>
              </a:rPr>
              <a:t>At a </a:t>
            </a:r>
            <a:r>
              <a:rPr lang="en-US" b="1" i="0" dirty="0">
                <a:solidFill>
                  <a:srgbClr val="374151"/>
                </a:solidFill>
                <a:effectLst/>
                <a:latin typeface="Söhne"/>
              </a:rPr>
              <a:t>minimum of a function, the gradient is zero</a:t>
            </a:r>
            <a:r>
              <a:rPr lang="en-US" b="0" i="0" dirty="0">
                <a:solidFill>
                  <a:srgbClr val="374151"/>
                </a:solidFill>
                <a:effectLst/>
                <a:latin typeface="Söhne"/>
              </a:rPr>
              <a:t>. This is because at a minimum, the function is not increasing in any direction, and hence the gradient, which gives the direction of maximum increase, must be zero. In other words, the slope of the function is zero at the minimum, which means that the gradient is also zero.</a:t>
            </a:r>
            <a:endParaRPr lang="en-US" dirty="0"/>
          </a:p>
        </p:txBody>
      </p:sp>
      <p:pic>
        <p:nvPicPr>
          <p:cNvPr id="19" name="Graphic 18" descr="Harvey Balls 100% with solid fill">
            <a:extLst>
              <a:ext uri="{FF2B5EF4-FFF2-40B4-BE49-F238E27FC236}">
                <a16:creationId xmlns:a16="http://schemas.microsoft.com/office/drawing/2014/main" id="{600652CD-4B14-68E5-8CB0-97CBFE0A72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7507" y="4129252"/>
            <a:ext cx="264622" cy="264622"/>
          </a:xfrm>
          <a:prstGeom prst="rect">
            <a:avLst/>
          </a:prstGeom>
        </p:spPr>
      </p:pic>
    </p:spTree>
    <p:extLst>
      <p:ext uri="{BB962C8B-B14F-4D97-AF65-F5344CB8AC3E}">
        <p14:creationId xmlns:p14="http://schemas.microsoft.com/office/powerpoint/2010/main" val="2728558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CB3E2-CF90-BD7C-A27E-E2021F8F3402}"/>
              </a:ext>
            </a:extLst>
          </p:cNvPr>
          <p:cNvSpPr>
            <a:spLocks noGrp="1"/>
          </p:cNvSpPr>
          <p:nvPr>
            <p:ph type="sldNum" sz="quarter" idx="12"/>
          </p:nvPr>
        </p:nvSpPr>
        <p:spPr/>
        <p:txBody>
          <a:bodyPr/>
          <a:lstStyle/>
          <a:p>
            <a:fld id="{863887D3-EABE-46C7-BEBB-4CA6FCD66106}" type="slidenum">
              <a:rPr lang="en-US" smtClean="0"/>
              <a:t>11</a:t>
            </a:fld>
            <a:endParaRPr lang="en-US"/>
          </a:p>
        </p:txBody>
      </p:sp>
      <p:pic>
        <p:nvPicPr>
          <p:cNvPr id="5" name="Picture 4">
            <a:extLst>
              <a:ext uri="{FF2B5EF4-FFF2-40B4-BE49-F238E27FC236}">
                <a16:creationId xmlns:a16="http://schemas.microsoft.com/office/drawing/2014/main" id="{1B755831-7630-C8F9-5C36-7D1251284B3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E2AE7309-AA79-FF41-9420-9E170AAD95B2}"/>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Stochastic</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Gradient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Descent</a:t>
            </a:r>
            <a:r>
              <a:rPr lang="es-ES" sz="4400" dirty="0">
                <a:solidFill>
                  <a:srgbClr val="4472C4"/>
                </a:solidFill>
                <a:latin typeface="Calibri Light" panose="020F0302020204030204"/>
                <a:ea typeface="+mj-ea"/>
                <a:cs typeface="+mj-cs"/>
              </a:rPr>
              <a:t> (SGD) </a:t>
            </a:r>
          </a:p>
        </p:txBody>
      </p:sp>
      <p:pic>
        <p:nvPicPr>
          <p:cNvPr id="4098" name="Picture 2" descr="What are gradient descent and stochastic gradient descent?">
            <a:extLst>
              <a:ext uri="{FF2B5EF4-FFF2-40B4-BE49-F238E27FC236}">
                <a16:creationId xmlns:a16="http://schemas.microsoft.com/office/drawing/2014/main" id="{8532531A-60B6-1C83-383D-D7AD1A1AE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02" y="1511976"/>
            <a:ext cx="4928171" cy="26707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506747E-1D78-2F86-9A6C-965640A6127A}"/>
              </a:ext>
            </a:extLst>
          </p:cNvPr>
          <p:cNvSpPr txBox="1"/>
          <p:nvPr/>
        </p:nvSpPr>
        <p:spPr>
          <a:xfrm>
            <a:off x="5561798" y="1471795"/>
            <a:ext cx="6097604" cy="2308324"/>
          </a:xfrm>
          <a:prstGeom prst="rect">
            <a:avLst/>
          </a:prstGeom>
          <a:noFill/>
        </p:spPr>
        <p:txBody>
          <a:bodyPr wrap="square">
            <a:spAutoFit/>
          </a:bodyPr>
          <a:lstStyle/>
          <a:p>
            <a:pPr algn="l"/>
            <a:r>
              <a:rPr lang="en-US" dirty="0">
                <a:solidFill>
                  <a:srgbClr val="374151"/>
                </a:solidFill>
                <a:latin typeface="Söhne"/>
              </a:rPr>
              <a:t>SGD is </a:t>
            </a:r>
            <a:r>
              <a:rPr lang="en-US" b="0" i="0" dirty="0">
                <a:solidFill>
                  <a:srgbClr val="374151"/>
                </a:solidFill>
                <a:effectLst/>
                <a:latin typeface="Söhne"/>
              </a:rPr>
              <a:t>a popular optimization algorithm used in machine learning for minimizing the cost function of a model.</a:t>
            </a:r>
          </a:p>
          <a:p>
            <a:pPr algn="l"/>
            <a:r>
              <a:rPr lang="en-US" b="0" i="0" dirty="0">
                <a:solidFill>
                  <a:srgbClr val="374151"/>
                </a:solidFill>
                <a:effectLst/>
                <a:latin typeface="Söhne"/>
              </a:rPr>
              <a:t>The idea behind SGD is also to iteratively update the model's parameters based on the gradients of the cost function with respect to the parameters. </a:t>
            </a:r>
            <a:r>
              <a:rPr lang="en-US" b="1" i="0" dirty="0">
                <a:solidFill>
                  <a:srgbClr val="374151"/>
                </a:solidFill>
                <a:effectLst/>
                <a:latin typeface="Söhne"/>
              </a:rPr>
              <a:t>Instead of using the entire dataset for each update, SGD randomly selects a subset (or batch) of the data to compute the gradient</a:t>
            </a:r>
            <a:r>
              <a:rPr lang="en-US" b="0" i="0" dirty="0">
                <a:solidFill>
                  <a:srgbClr val="374151"/>
                </a:solidFill>
                <a:effectLst/>
                <a:latin typeface="Söhne"/>
              </a:rPr>
              <a:t>, which leads to faster convergence and better generalization performance.</a:t>
            </a:r>
          </a:p>
        </p:txBody>
      </p:sp>
      <p:sp>
        <p:nvSpPr>
          <p:cNvPr id="15" name="TextBox 14">
            <a:extLst>
              <a:ext uri="{FF2B5EF4-FFF2-40B4-BE49-F238E27FC236}">
                <a16:creationId xmlns:a16="http://schemas.microsoft.com/office/drawing/2014/main" id="{13F80250-D0A5-C91F-432C-8BEB85385A37}"/>
              </a:ext>
            </a:extLst>
          </p:cNvPr>
          <p:cNvSpPr txBox="1"/>
          <p:nvPr/>
        </p:nvSpPr>
        <p:spPr>
          <a:xfrm>
            <a:off x="532598" y="4136152"/>
            <a:ext cx="10821202" cy="2585323"/>
          </a:xfrm>
          <a:prstGeom prst="rect">
            <a:avLst/>
          </a:prstGeom>
          <a:noFill/>
        </p:spPr>
        <p:txBody>
          <a:bodyPr wrap="square">
            <a:spAutoFit/>
          </a:bodyPr>
          <a:lstStyle/>
          <a:p>
            <a:pPr algn="l"/>
            <a:r>
              <a:rPr lang="en-US" b="0" i="0" dirty="0">
                <a:solidFill>
                  <a:srgbClr val="374151"/>
                </a:solidFill>
                <a:effectLst/>
                <a:latin typeface="Söhne"/>
              </a:rPr>
              <a:t>There are different variants of gradient descent: </a:t>
            </a:r>
          </a:p>
          <a:p>
            <a:pPr algn="l"/>
            <a:r>
              <a:rPr lang="en-US" b="1" dirty="0">
                <a:solidFill>
                  <a:srgbClr val="374151"/>
                </a:solidFill>
                <a:latin typeface="Söhne"/>
              </a:rPr>
              <a:t>B</a:t>
            </a:r>
            <a:r>
              <a:rPr lang="en-US" b="1" i="0" dirty="0">
                <a:solidFill>
                  <a:srgbClr val="374151"/>
                </a:solidFill>
                <a:effectLst/>
                <a:latin typeface="Söhne"/>
              </a:rPr>
              <a:t>atch gradient descent</a:t>
            </a:r>
            <a:r>
              <a:rPr lang="en-US" b="0" i="0" dirty="0">
                <a:solidFill>
                  <a:srgbClr val="374151"/>
                </a:solidFill>
                <a:effectLst/>
                <a:latin typeface="Söhne"/>
              </a:rPr>
              <a:t>, where the gradient is computed over the entire training set, which can be computationally expensive for large datasets.</a:t>
            </a:r>
          </a:p>
          <a:p>
            <a:pPr algn="l"/>
            <a:r>
              <a:rPr lang="en-US" b="1" dirty="0">
                <a:solidFill>
                  <a:srgbClr val="374151"/>
                </a:solidFill>
                <a:latin typeface="Söhne"/>
              </a:rPr>
              <a:t>S</a:t>
            </a:r>
            <a:r>
              <a:rPr lang="en-US" b="1" i="0" dirty="0">
                <a:solidFill>
                  <a:srgbClr val="374151"/>
                </a:solidFill>
                <a:effectLst/>
                <a:latin typeface="Söhne"/>
              </a:rPr>
              <a:t>tochastic gradient descent</a:t>
            </a:r>
            <a:r>
              <a:rPr lang="en-US" b="0" i="0" dirty="0">
                <a:solidFill>
                  <a:srgbClr val="374151"/>
                </a:solidFill>
                <a:effectLst/>
                <a:latin typeface="Söhne"/>
              </a:rPr>
              <a:t>, where the gradient is computed for a single randomly selected training sample, which can be faster but can be more noisy.</a:t>
            </a:r>
          </a:p>
          <a:p>
            <a:r>
              <a:rPr lang="en-US" b="1" i="0" dirty="0">
                <a:solidFill>
                  <a:srgbClr val="374151"/>
                </a:solidFill>
                <a:effectLst/>
                <a:latin typeface="Söhne"/>
              </a:rPr>
              <a:t>Mini-batch gradient descent </a:t>
            </a:r>
            <a:r>
              <a:rPr lang="en-US" b="0" i="0" dirty="0">
                <a:solidFill>
                  <a:srgbClr val="374151"/>
                </a:solidFill>
                <a:effectLst/>
                <a:latin typeface="Söhne"/>
              </a:rPr>
              <a:t>that is a compromise between the two.</a:t>
            </a:r>
          </a:p>
          <a:p>
            <a:endParaRPr lang="en-US" dirty="0">
              <a:solidFill>
                <a:srgbClr val="374151"/>
              </a:solidFill>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common goal is training the network </a:t>
            </a:r>
            <a:r>
              <a:rPr lang="en-US" b="1" i="0" dirty="0">
                <a:solidFill>
                  <a:schemeClr val="accent1"/>
                </a:solidFill>
                <a:effectLst/>
                <a:latin typeface="Söhne"/>
              </a:rPr>
              <a:t>to minimize the loss and make accurate predictions on new data.</a:t>
            </a:r>
          </a:p>
        </p:txBody>
      </p:sp>
      <p:pic>
        <p:nvPicPr>
          <p:cNvPr id="16" name="Graphic 15" descr="Harvey Balls 100% with solid fill">
            <a:extLst>
              <a:ext uri="{FF2B5EF4-FFF2-40B4-BE49-F238E27FC236}">
                <a16:creationId xmlns:a16="http://schemas.microsoft.com/office/drawing/2014/main" id="{1B224C00-55C4-D976-D730-6BEEB0A3EC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0797" y="3553899"/>
            <a:ext cx="264622" cy="264622"/>
          </a:xfrm>
          <a:prstGeom prst="rect">
            <a:avLst/>
          </a:prstGeom>
        </p:spPr>
      </p:pic>
    </p:spTree>
    <p:extLst>
      <p:ext uri="{BB962C8B-B14F-4D97-AF65-F5344CB8AC3E}">
        <p14:creationId xmlns:p14="http://schemas.microsoft.com/office/powerpoint/2010/main" val="112296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D40D06-BDCE-0FD8-AFDE-8D20C8F311C8}"/>
              </a:ext>
            </a:extLst>
          </p:cNvPr>
          <p:cNvSpPr>
            <a:spLocks noGrp="1"/>
          </p:cNvSpPr>
          <p:nvPr>
            <p:ph type="sldNum" sz="quarter" idx="12"/>
          </p:nvPr>
        </p:nvSpPr>
        <p:spPr>
          <a:xfrm>
            <a:off x="9272196" y="6457504"/>
            <a:ext cx="2743200" cy="365125"/>
          </a:xfrm>
        </p:spPr>
        <p:txBody>
          <a:bodyPr/>
          <a:lstStyle/>
          <a:p>
            <a:fld id="{863887D3-EABE-46C7-BEBB-4CA6FCD66106}" type="slidenum">
              <a:rPr lang="en-US" smtClean="0"/>
              <a:t>12</a:t>
            </a:fld>
            <a:endParaRPr lang="en-US" dirty="0"/>
          </a:p>
        </p:txBody>
      </p:sp>
      <p:pic>
        <p:nvPicPr>
          <p:cNvPr id="3" name="Picture 2">
            <a:extLst>
              <a:ext uri="{FF2B5EF4-FFF2-40B4-BE49-F238E27FC236}">
                <a16:creationId xmlns:a16="http://schemas.microsoft.com/office/drawing/2014/main" id="{8AF52EA6-91B6-922B-1C7B-E40EB14C4856}"/>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8312C5A2-85ED-2803-23D9-269B01259C58}"/>
              </a:ext>
            </a:extLst>
          </p:cNvPr>
          <p:cNvSpPr txBox="1"/>
          <p:nvPr/>
        </p:nvSpPr>
        <p:spPr>
          <a:xfrm>
            <a:off x="277402" y="311993"/>
            <a:ext cx="8106310"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Local </a:t>
            </a:r>
            <a:r>
              <a:rPr lang="es-ES" sz="4400" dirty="0" err="1">
                <a:solidFill>
                  <a:srgbClr val="4472C4"/>
                </a:solidFill>
                <a:latin typeface="Calibri Light" panose="020F0302020204030204"/>
                <a:ea typeface="+mj-ea"/>
                <a:cs typeface="+mj-cs"/>
              </a:rPr>
              <a:t>minimum</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problem</a:t>
            </a:r>
            <a:endParaRPr lang="es-ES" sz="4400" dirty="0">
              <a:solidFill>
                <a:srgbClr val="4472C4"/>
              </a:solidFill>
              <a:latin typeface="Calibri Light" panose="020F0302020204030204"/>
              <a:ea typeface="+mj-ea"/>
              <a:cs typeface="+mj-cs"/>
            </a:endParaRPr>
          </a:p>
        </p:txBody>
      </p:sp>
      <p:pic>
        <p:nvPicPr>
          <p:cNvPr id="9218" name="Picture 2" descr="Diagram Showing the Cost versus Weight Graph In Case Of Neural Network... |  Download Scientific Diagram">
            <a:extLst>
              <a:ext uri="{FF2B5EF4-FFF2-40B4-BE49-F238E27FC236}">
                <a16:creationId xmlns:a16="http://schemas.microsoft.com/office/drawing/2014/main" id="{03A2C794-5D99-1EB4-7027-5EC6F7B06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02" y="3429000"/>
            <a:ext cx="4324938" cy="3085724"/>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Harvey Balls 100% with solid fill">
            <a:extLst>
              <a:ext uri="{FF2B5EF4-FFF2-40B4-BE49-F238E27FC236}">
                <a16:creationId xmlns:a16="http://schemas.microsoft.com/office/drawing/2014/main" id="{5C876A4D-83EA-FB6E-F4DA-BF707DF15D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3436" y="4488847"/>
            <a:ext cx="185895" cy="185895"/>
          </a:xfrm>
          <a:prstGeom prst="rect">
            <a:avLst/>
          </a:prstGeom>
        </p:spPr>
      </p:pic>
      <p:sp>
        <p:nvSpPr>
          <p:cNvPr id="8" name="TextBox 7">
            <a:extLst>
              <a:ext uri="{FF2B5EF4-FFF2-40B4-BE49-F238E27FC236}">
                <a16:creationId xmlns:a16="http://schemas.microsoft.com/office/drawing/2014/main" id="{E7F1E566-CF8D-1165-E215-1E04C76A9636}"/>
              </a:ext>
            </a:extLst>
          </p:cNvPr>
          <p:cNvSpPr txBox="1"/>
          <p:nvPr/>
        </p:nvSpPr>
        <p:spPr>
          <a:xfrm>
            <a:off x="4913067" y="2776896"/>
            <a:ext cx="7278933" cy="3970318"/>
          </a:xfrm>
          <a:prstGeom prst="rect">
            <a:avLst/>
          </a:prstGeom>
          <a:noFill/>
        </p:spPr>
        <p:txBody>
          <a:bodyPr wrap="square">
            <a:spAutoFit/>
          </a:bodyPr>
          <a:lstStyle/>
          <a:p>
            <a:pPr algn="l"/>
            <a:endParaRPr lang="en-US" b="1" i="0" dirty="0">
              <a:solidFill>
                <a:srgbClr val="374151"/>
              </a:solidFill>
              <a:effectLst/>
              <a:latin typeface="Söhne"/>
            </a:endParaRPr>
          </a:p>
          <a:p>
            <a:pPr algn="l"/>
            <a:r>
              <a:rPr lang="en-US" b="0" i="0" dirty="0">
                <a:solidFill>
                  <a:srgbClr val="374151"/>
                </a:solidFill>
                <a:effectLst/>
                <a:latin typeface="Söhne"/>
              </a:rPr>
              <a:t>There are several strategies that can be used to overcome the problem of getting stuck in a local minimum, including:</a:t>
            </a:r>
          </a:p>
          <a:p>
            <a:pPr marL="285750" indent="-285750" algn="l">
              <a:buFont typeface="Arial" panose="020B0604020202020204" pitchFamily="34" charset="0"/>
              <a:buChar char="•"/>
            </a:pPr>
            <a:r>
              <a:rPr lang="en-US" b="0" i="0" dirty="0">
                <a:solidFill>
                  <a:srgbClr val="374151"/>
                </a:solidFill>
                <a:effectLst/>
                <a:latin typeface="Söhne"/>
              </a:rPr>
              <a:t>Using </a:t>
            </a:r>
            <a:r>
              <a:rPr lang="en-US" b="1" i="0" dirty="0">
                <a:solidFill>
                  <a:srgbClr val="374151"/>
                </a:solidFill>
                <a:effectLst/>
                <a:latin typeface="Söhne"/>
              </a:rPr>
              <a:t>different optimization algorithms </a:t>
            </a:r>
            <a:r>
              <a:rPr lang="en-US" b="0" i="0" dirty="0">
                <a:solidFill>
                  <a:srgbClr val="374151"/>
                </a:solidFill>
                <a:effectLst/>
                <a:latin typeface="Söhne"/>
              </a:rPr>
              <a:t>that are less likely to get trapped in local minima, such as stochastic gradient descent with momentum, or other second-order optimization algorithms.</a:t>
            </a:r>
          </a:p>
          <a:p>
            <a:pPr marL="285750" indent="-285750" algn="l">
              <a:buFont typeface="Arial" panose="020B0604020202020204" pitchFamily="34" charset="0"/>
              <a:buChar char="•"/>
            </a:pPr>
            <a:r>
              <a:rPr lang="en-US" b="0" i="0" dirty="0">
                <a:solidFill>
                  <a:srgbClr val="374151"/>
                </a:solidFill>
                <a:effectLst/>
                <a:latin typeface="Söhne"/>
              </a:rPr>
              <a:t> Adding </a:t>
            </a:r>
            <a:r>
              <a:rPr lang="en-US" b="1" i="0" dirty="0">
                <a:solidFill>
                  <a:srgbClr val="374151"/>
                </a:solidFill>
                <a:effectLst/>
                <a:latin typeface="Söhne"/>
              </a:rPr>
              <a:t>regularization terms </a:t>
            </a:r>
            <a:r>
              <a:rPr lang="en-US" b="0" i="0" dirty="0">
                <a:solidFill>
                  <a:srgbClr val="374151"/>
                </a:solidFill>
                <a:effectLst/>
                <a:latin typeface="Söhne"/>
              </a:rPr>
              <a:t>to the cost function, which can help prevent overfitting and reduce the chances of getting stuck in a local minimum.</a:t>
            </a:r>
          </a:p>
          <a:p>
            <a:pPr marL="285750" indent="-285750" algn="l">
              <a:buFont typeface="Arial" panose="020B0604020202020204" pitchFamily="34" charset="0"/>
              <a:buChar char="•"/>
            </a:pPr>
            <a:r>
              <a:rPr lang="en-US" b="0" i="0" dirty="0">
                <a:solidFill>
                  <a:srgbClr val="374151"/>
                </a:solidFill>
                <a:effectLst/>
                <a:latin typeface="Söhne"/>
              </a:rPr>
              <a:t> Adding </a:t>
            </a:r>
            <a:r>
              <a:rPr lang="en-US" b="1" i="0" dirty="0">
                <a:solidFill>
                  <a:srgbClr val="374151"/>
                </a:solidFill>
                <a:effectLst/>
                <a:latin typeface="Söhne"/>
              </a:rPr>
              <a:t>more layers </a:t>
            </a:r>
            <a:r>
              <a:rPr lang="en-US" b="0" i="0" dirty="0">
                <a:solidFill>
                  <a:srgbClr val="374151"/>
                </a:solidFill>
                <a:effectLst/>
                <a:latin typeface="Söhne"/>
              </a:rPr>
              <a:t>to the network or increasing the number of neurons in each layer, which can increase the complexity and flexibility of the network and make it less likely to get stuck in a local minimum.</a:t>
            </a:r>
          </a:p>
          <a:p>
            <a:pPr marL="285750" indent="-285750" algn="l">
              <a:buFont typeface="Arial" panose="020B0604020202020204" pitchFamily="34" charset="0"/>
              <a:buChar char="•"/>
            </a:pPr>
            <a:r>
              <a:rPr lang="en-US" b="0" i="0" dirty="0">
                <a:solidFill>
                  <a:srgbClr val="374151"/>
                </a:solidFill>
                <a:effectLst/>
                <a:latin typeface="Söhne"/>
              </a:rPr>
              <a:t> Using </a:t>
            </a:r>
            <a:r>
              <a:rPr lang="en-US" b="1" i="0" dirty="0">
                <a:solidFill>
                  <a:srgbClr val="374151"/>
                </a:solidFill>
                <a:effectLst/>
                <a:latin typeface="Söhne"/>
              </a:rPr>
              <a:t>multiple initializations of the weights </a:t>
            </a:r>
            <a:r>
              <a:rPr lang="en-US" b="0" i="0" dirty="0">
                <a:solidFill>
                  <a:srgbClr val="374151"/>
                </a:solidFill>
                <a:effectLst/>
                <a:latin typeface="Söhne"/>
              </a:rPr>
              <a:t>and biases, and selecting the best solution based on the performance on a validation set.</a:t>
            </a:r>
          </a:p>
        </p:txBody>
      </p:sp>
      <p:sp>
        <p:nvSpPr>
          <p:cNvPr id="10" name="TextBox 9">
            <a:extLst>
              <a:ext uri="{FF2B5EF4-FFF2-40B4-BE49-F238E27FC236}">
                <a16:creationId xmlns:a16="http://schemas.microsoft.com/office/drawing/2014/main" id="{B3F39474-6E08-3680-12F4-63D9FF7EFAFC}"/>
              </a:ext>
            </a:extLst>
          </p:cNvPr>
          <p:cNvSpPr txBox="1"/>
          <p:nvPr/>
        </p:nvSpPr>
        <p:spPr>
          <a:xfrm>
            <a:off x="277402" y="1150690"/>
            <a:ext cx="11445411" cy="646331"/>
          </a:xfrm>
          <a:prstGeom prst="rect">
            <a:avLst/>
          </a:prstGeom>
          <a:noFill/>
        </p:spPr>
        <p:txBody>
          <a:bodyPr wrap="square">
            <a:spAutoFit/>
          </a:bodyPr>
          <a:lstStyle/>
          <a:p>
            <a:pPr algn="l"/>
            <a:r>
              <a:rPr lang="en-US" b="0" i="0" dirty="0">
                <a:solidFill>
                  <a:srgbClr val="374151"/>
                </a:solidFill>
                <a:effectLst/>
                <a:latin typeface="Söhne"/>
              </a:rPr>
              <a:t>The problem of getting stuck in a local minimum occurs when the optimization algorithm used to update the weights and biases during training converges to a local optimum solution instead of the global minimum of the cost function.</a:t>
            </a:r>
          </a:p>
        </p:txBody>
      </p:sp>
      <p:sp>
        <p:nvSpPr>
          <p:cNvPr id="13" name="TextBox 12">
            <a:extLst>
              <a:ext uri="{FF2B5EF4-FFF2-40B4-BE49-F238E27FC236}">
                <a16:creationId xmlns:a16="http://schemas.microsoft.com/office/drawing/2014/main" id="{9F4F68C8-0A92-B97F-6FDD-B22CBEDD68A8}"/>
              </a:ext>
            </a:extLst>
          </p:cNvPr>
          <p:cNvSpPr txBox="1"/>
          <p:nvPr/>
        </p:nvSpPr>
        <p:spPr>
          <a:xfrm>
            <a:off x="277402" y="1866277"/>
            <a:ext cx="11640620" cy="1200329"/>
          </a:xfrm>
          <a:prstGeom prst="rect">
            <a:avLst/>
          </a:prstGeom>
          <a:noFill/>
        </p:spPr>
        <p:txBody>
          <a:bodyPr wrap="square">
            <a:spAutoFit/>
          </a:bodyPr>
          <a:lstStyle/>
          <a:p>
            <a:pPr algn="l"/>
            <a:r>
              <a:rPr lang="en-US" b="0" i="0" dirty="0">
                <a:solidFill>
                  <a:srgbClr val="374151"/>
                </a:solidFill>
                <a:effectLst/>
                <a:latin typeface="Söhne"/>
              </a:rPr>
              <a:t>A local minimum is a point in the parameter space of the ANN where the cost function has a lower value than its immediate neighbors, but the cost function has a higher value than the global minimum. </a:t>
            </a:r>
          </a:p>
          <a:p>
            <a:pPr algn="l"/>
            <a:r>
              <a:rPr lang="en-US" b="0" i="0" dirty="0">
                <a:solidFill>
                  <a:srgbClr val="374151"/>
                </a:solidFill>
                <a:effectLst/>
                <a:latin typeface="Söhne"/>
              </a:rPr>
              <a:t>When the optimization algorithm gets stuck in a local minimum, it is unable to continue searching for better solutions, which can </a:t>
            </a:r>
            <a:r>
              <a:rPr lang="en-US" b="1" i="0" dirty="0">
                <a:solidFill>
                  <a:srgbClr val="374151"/>
                </a:solidFill>
                <a:effectLst/>
                <a:latin typeface="Söhne"/>
              </a:rPr>
              <a:t>limit the performance of the network.</a:t>
            </a:r>
          </a:p>
        </p:txBody>
      </p:sp>
    </p:spTree>
    <p:extLst>
      <p:ext uri="{BB962C8B-B14F-4D97-AF65-F5344CB8AC3E}">
        <p14:creationId xmlns:p14="http://schemas.microsoft.com/office/powerpoint/2010/main" val="3845792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CCFDC4-8438-AD28-650F-B8D876E19182}"/>
              </a:ext>
            </a:extLst>
          </p:cNvPr>
          <p:cNvSpPr>
            <a:spLocks noGrp="1"/>
          </p:cNvSpPr>
          <p:nvPr>
            <p:ph type="sldNum" sz="quarter" idx="12"/>
          </p:nvPr>
        </p:nvSpPr>
        <p:spPr>
          <a:xfrm>
            <a:off x="9326794" y="6492875"/>
            <a:ext cx="2743200" cy="365125"/>
          </a:xfrm>
        </p:spPr>
        <p:txBody>
          <a:bodyPr/>
          <a:lstStyle/>
          <a:p>
            <a:fld id="{863887D3-EABE-46C7-BEBB-4CA6FCD66106}" type="slidenum">
              <a:rPr lang="en-US" smtClean="0"/>
              <a:t>13</a:t>
            </a:fld>
            <a:endParaRPr lang="en-US" dirty="0"/>
          </a:p>
        </p:txBody>
      </p:sp>
      <p:pic>
        <p:nvPicPr>
          <p:cNvPr id="3" name="Picture 2">
            <a:extLst>
              <a:ext uri="{FF2B5EF4-FFF2-40B4-BE49-F238E27FC236}">
                <a16:creationId xmlns:a16="http://schemas.microsoft.com/office/drawing/2014/main" id="{D5E98910-C80B-56FC-4DD1-F62E10409BF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4EEA1778-C516-0C46-C88B-DE3A359F5720}"/>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Vanishing</a:t>
            </a:r>
            <a:r>
              <a:rPr lang="es-ES" sz="4400" dirty="0">
                <a:solidFill>
                  <a:srgbClr val="4472C4"/>
                </a:solidFill>
                <a:latin typeface="Calibri Light" panose="020F0302020204030204"/>
                <a:ea typeface="+mj-ea"/>
                <a:cs typeface="+mj-cs"/>
              </a:rPr>
              <a:t> and </a:t>
            </a:r>
            <a:r>
              <a:rPr lang="es-ES" sz="4400" dirty="0" err="1">
                <a:solidFill>
                  <a:srgbClr val="4472C4"/>
                </a:solidFill>
                <a:latin typeface="Calibri Light" panose="020F0302020204030204"/>
                <a:ea typeface="+mj-ea"/>
                <a:cs typeface="+mj-cs"/>
              </a:rPr>
              <a:t>Exploding</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gradient</a:t>
            </a:r>
            <a:endParaRPr lang="es-ES" sz="4400" dirty="0">
              <a:solidFill>
                <a:srgbClr val="4472C4"/>
              </a:solidFill>
              <a:latin typeface="Calibri Light" panose="020F0302020204030204"/>
              <a:ea typeface="+mj-ea"/>
              <a:cs typeface="+mj-cs"/>
            </a:endParaRPr>
          </a:p>
        </p:txBody>
      </p:sp>
      <p:pic>
        <p:nvPicPr>
          <p:cNvPr id="8" name="Picture 7">
            <a:extLst>
              <a:ext uri="{FF2B5EF4-FFF2-40B4-BE49-F238E27FC236}">
                <a16:creationId xmlns:a16="http://schemas.microsoft.com/office/drawing/2014/main" id="{84E4283F-C4D1-5AA3-9E10-F916B02F1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236" y="1195187"/>
            <a:ext cx="4911366" cy="2233814"/>
          </a:xfrm>
          <a:prstGeom prst="rect">
            <a:avLst/>
          </a:prstGeom>
        </p:spPr>
      </p:pic>
      <p:pic>
        <p:nvPicPr>
          <p:cNvPr id="8194" name="Picture 2" descr="Vanishing/Exploding Gradients in Deep Neural Networks | by Nisha Arya Ahmed  | Heartbeat">
            <a:extLst>
              <a:ext uri="{FF2B5EF4-FFF2-40B4-BE49-F238E27FC236}">
                <a16:creationId xmlns:a16="http://schemas.microsoft.com/office/drawing/2014/main" id="{E0DB8895-2649-987C-10D4-75828C3BD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589" y="3429000"/>
            <a:ext cx="5730411" cy="31868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382A3-04EA-2780-95CF-18AAADB487B2}"/>
              </a:ext>
            </a:extLst>
          </p:cNvPr>
          <p:cNvSpPr txBox="1"/>
          <p:nvPr/>
        </p:nvSpPr>
        <p:spPr>
          <a:xfrm>
            <a:off x="408398" y="1396119"/>
            <a:ext cx="6325290" cy="2585323"/>
          </a:xfrm>
          <a:prstGeom prst="rect">
            <a:avLst/>
          </a:prstGeom>
          <a:noFill/>
        </p:spPr>
        <p:txBody>
          <a:bodyPr wrap="square">
            <a:spAutoFit/>
          </a:bodyPr>
          <a:lstStyle/>
          <a:p>
            <a:pPr marL="0" marR="0">
              <a:spcBef>
                <a:spcPts val="0"/>
              </a:spcBef>
              <a:spcAft>
                <a:spcPts val="0"/>
              </a:spcAft>
            </a:pPr>
            <a:r>
              <a:rPr lang="en-US" b="1" dirty="0">
                <a:solidFill>
                  <a:schemeClr val="accent1"/>
                </a:solidFill>
                <a:latin typeface="Söhne"/>
              </a:rPr>
              <a:t>T</a:t>
            </a:r>
            <a:r>
              <a:rPr lang="en-US" b="1" i="0" dirty="0">
                <a:solidFill>
                  <a:schemeClr val="accent1"/>
                </a:solidFill>
                <a:effectLst/>
                <a:latin typeface="Söhne"/>
              </a:rPr>
              <a:t>he vanishing gradient problem</a:t>
            </a:r>
            <a:r>
              <a:rPr lang="en-US" b="1" i="0" dirty="0">
                <a:solidFill>
                  <a:schemeClr val="accent1"/>
                </a:solidFill>
                <a:latin typeface="Söhne"/>
              </a:rPr>
              <a:t> </a:t>
            </a:r>
            <a:r>
              <a:rPr lang="en-US" b="0" i="0" dirty="0">
                <a:solidFill>
                  <a:srgbClr val="374151"/>
                </a:solidFill>
                <a:latin typeface="Söhne"/>
              </a:rPr>
              <a:t>i</a:t>
            </a:r>
            <a:r>
              <a:rPr lang="en-US" sz="1800" dirty="0">
                <a:solidFill>
                  <a:srgbClr val="374151"/>
                </a:solidFill>
                <a:effectLst/>
                <a:latin typeface="Söhne"/>
              </a:rPr>
              <a:t>s a common issue that arises during training, particularly in deep neural networks with </a:t>
            </a:r>
            <a:r>
              <a:rPr lang="en-US" sz="1800" b="1" dirty="0">
                <a:solidFill>
                  <a:srgbClr val="374151"/>
                </a:solidFill>
                <a:effectLst/>
                <a:latin typeface="Söhne"/>
              </a:rPr>
              <a:t>many layers</a:t>
            </a:r>
            <a:r>
              <a:rPr lang="en-US" sz="1800" dirty="0">
                <a:solidFill>
                  <a:srgbClr val="374151"/>
                </a:solidFill>
                <a:effectLst/>
                <a:latin typeface="Söhne"/>
              </a:rPr>
              <a:t>. </a:t>
            </a:r>
          </a:p>
          <a:p>
            <a:pPr marL="0" marR="0">
              <a:spcBef>
                <a:spcPts val="0"/>
              </a:spcBef>
              <a:spcAft>
                <a:spcPts val="0"/>
              </a:spcAft>
            </a:pPr>
            <a:r>
              <a:rPr lang="en-US" sz="1800" dirty="0">
                <a:solidFill>
                  <a:srgbClr val="374151"/>
                </a:solidFill>
                <a:effectLst/>
                <a:latin typeface="Söhne"/>
              </a:rPr>
              <a:t>The problem occurs when the </a:t>
            </a:r>
            <a:r>
              <a:rPr lang="en-US" sz="1800" b="1" dirty="0">
                <a:solidFill>
                  <a:srgbClr val="374151"/>
                </a:solidFill>
                <a:effectLst/>
                <a:latin typeface="Söhne"/>
              </a:rPr>
              <a:t>gradients</a:t>
            </a:r>
            <a:r>
              <a:rPr lang="en-US" sz="1800" dirty="0">
                <a:solidFill>
                  <a:srgbClr val="374151"/>
                </a:solidFill>
                <a:effectLst/>
                <a:latin typeface="Söhne"/>
              </a:rPr>
              <a:t> of the cost function with respect to the weights of the network </a:t>
            </a:r>
            <a:r>
              <a:rPr lang="en-US" sz="1800" b="1" dirty="0">
                <a:solidFill>
                  <a:srgbClr val="374151"/>
                </a:solidFill>
                <a:effectLst/>
                <a:latin typeface="Söhne"/>
              </a:rPr>
              <a:t>become very small</a:t>
            </a:r>
            <a:r>
              <a:rPr lang="en-US" sz="1800" dirty="0">
                <a:solidFill>
                  <a:srgbClr val="374151"/>
                </a:solidFill>
                <a:effectLst/>
                <a:latin typeface="Söhne"/>
              </a:rPr>
              <a:t>, and as a result, the </a:t>
            </a:r>
            <a:r>
              <a:rPr lang="en-US" sz="1800" b="1" dirty="0">
                <a:solidFill>
                  <a:srgbClr val="374151"/>
                </a:solidFill>
                <a:effectLst/>
                <a:latin typeface="Söhne"/>
              </a:rPr>
              <a:t>weights are updated very slowly </a:t>
            </a:r>
            <a:r>
              <a:rPr lang="en-US" sz="1800" dirty="0">
                <a:solidFill>
                  <a:srgbClr val="374151"/>
                </a:solidFill>
                <a:effectLst/>
                <a:latin typeface="Söhne"/>
              </a:rPr>
              <a:t>or not at all during training.  This can make it difficult or impossible to train deep networks effectively, as the weights may not be adjusted enough to learn meaningful representations.</a:t>
            </a:r>
          </a:p>
        </p:txBody>
      </p:sp>
      <p:sp>
        <p:nvSpPr>
          <p:cNvPr id="10" name="TextBox 9">
            <a:extLst>
              <a:ext uri="{FF2B5EF4-FFF2-40B4-BE49-F238E27FC236}">
                <a16:creationId xmlns:a16="http://schemas.microsoft.com/office/drawing/2014/main" id="{64335E3B-F34E-F2F8-80F5-CE71ABD5FE38}"/>
              </a:ext>
            </a:extLst>
          </p:cNvPr>
          <p:cNvSpPr txBox="1"/>
          <p:nvPr/>
        </p:nvSpPr>
        <p:spPr>
          <a:xfrm>
            <a:off x="408398" y="4204453"/>
            <a:ext cx="6097712" cy="1723549"/>
          </a:xfrm>
          <a:prstGeom prst="rect">
            <a:avLst/>
          </a:prstGeom>
          <a:noFill/>
        </p:spPr>
        <p:txBody>
          <a:bodyPr wrap="square">
            <a:spAutoFit/>
          </a:bodyPr>
          <a:lstStyle/>
          <a:p>
            <a:pPr marL="0" marR="0">
              <a:spcBef>
                <a:spcPts val="0"/>
              </a:spcBef>
              <a:spcAft>
                <a:spcPts val="0"/>
              </a:spcAft>
            </a:pPr>
            <a:r>
              <a:rPr lang="en-US" sz="1600" b="1" dirty="0">
                <a:solidFill>
                  <a:schemeClr val="accent1"/>
                </a:solidFill>
                <a:effectLst/>
                <a:latin typeface="Calibri" panose="020F0502020204030204" pitchFamily="34" charset="0"/>
              </a:rPr>
              <a:t> </a:t>
            </a:r>
          </a:p>
          <a:p>
            <a:pPr marL="0" marR="0">
              <a:spcBef>
                <a:spcPts val="0"/>
              </a:spcBef>
              <a:spcAft>
                <a:spcPts val="0"/>
              </a:spcAft>
            </a:pPr>
            <a:r>
              <a:rPr lang="en-US" sz="1800" b="1" dirty="0">
                <a:solidFill>
                  <a:schemeClr val="accent1"/>
                </a:solidFill>
                <a:effectLst/>
                <a:latin typeface="Söhne"/>
              </a:rPr>
              <a:t>The exploding gradient problem </a:t>
            </a:r>
            <a:r>
              <a:rPr lang="en-US" sz="1800" dirty="0">
                <a:solidFill>
                  <a:srgbClr val="374151"/>
                </a:solidFill>
                <a:effectLst/>
                <a:latin typeface="Söhne"/>
              </a:rPr>
              <a:t>is another common issue that arises when the gradients of the cost function with respect to the weights become </a:t>
            </a:r>
            <a:r>
              <a:rPr lang="en-US" sz="1800" b="1" dirty="0">
                <a:solidFill>
                  <a:srgbClr val="374151"/>
                </a:solidFill>
                <a:effectLst/>
                <a:latin typeface="Söhne"/>
              </a:rPr>
              <a:t>very large</a:t>
            </a:r>
            <a:r>
              <a:rPr lang="en-US" sz="1800" dirty="0">
                <a:solidFill>
                  <a:srgbClr val="374151"/>
                </a:solidFill>
                <a:effectLst/>
                <a:latin typeface="Söhne"/>
              </a:rPr>
              <a:t>, causing weight updates to become unstable and resulting in the model becoming increasingly difficult to train.</a:t>
            </a:r>
          </a:p>
        </p:txBody>
      </p:sp>
    </p:spTree>
    <p:extLst>
      <p:ext uri="{BB962C8B-B14F-4D97-AF65-F5344CB8AC3E}">
        <p14:creationId xmlns:p14="http://schemas.microsoft.com/office/powerpoint/2010/main" val="2599596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E61BD-5F4B-6433-3869-8004E14C7317}"/>
              </a:ext>
            </a:extLst>
          </p:cNvPr>
          <p:cNvSpPr>
            <a:spLocks noGrp="1"/>
          </p:cNvSpPr>
          <p:nvPr>
            <p:ph type="sldNum" sz="quarter" idx="12"/>
          </p:nvPr>
        </p:nvSpPr>
        <p:spPr/>
        <p:txBody>
          <a:bodyPr/>
          <a:lstStyle/>
          <a:p>
            <a:fld id="{863887D3-EABE-46C7-BEBB-4CA6FCD66106}" type="slidenum">
              <a:rPr lang="en-US" smtClean="0"/>
              <a:t>14</a:t>
            </a:fld>
            <a:endParaRPr lang="en-US"/>
          </a:p>
        </p:txBody>
      </p:sp>
      <p:pic>
        <p:nvPicPr>
          <p:cNvPr id="3" name="Picture 2">
            <a:extLst>
              <a:ext uri="{FF2B5EF4-FFF2-40B4-BE49-F238E27FC236}">
                <a16:creationId xmlns:a16="http://schemas.microsoft.com/office/drawing/2014/main" id="{0689C4B9-B066-A192-4F4F-F0FDD82C3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85" y="1575181"/>
            <a:ext cx="5378114" cy="3820967"/>
          </a:xfrm>
          <a:prstGeom prst="rect">
            <a:avLst/>
          </a:prstGeom>
        </p:spPr>
      </p:pic>
      <p:sp>
        <p:nvSpPr>
          <p:cNvPr id="6" name="TextBox 5">
            <a:extLst>
              <a:ext uri="{FF2B5EF4-FFF2-40B4-BE49-F238E27FC236}">
                <a16:creationId xmlns:a16="http://schemas.microsoft.com/office/drawing/2014/main" id="{0FF222E0-D705-8F30-9716-07D5245891A3}"/>
              </a:ext>
            </a:extLst>
          </p:cNvPr>
          <p:cNvSpPr txBox="1"/>
          <p:nvPr/>
        </p:nvSpPr>
        <p:spPr>
          <a:xfrm>
            <a:off x="896912" y="311993"/>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Hyperparameters</a:t>
            </a:r>
            <a:r>
              <a:rPr lang="es-ES" sz="4400" dirty="0">
                <a:solidFill>
                  <a:srgbClr val="4472C4"/>
                </a:solidFill>
                <a:latin typeface="Calibri Light" panose="020F0302020204030204"/>
                <a:ea typeface="+mj-ea"/>
                <a:cs typeface="+mj-cs"/>
              </a:rPr>
              <a:t> pt.1</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4514CF62-9339-68C2-7220-34D96FAE6EE3}"/>
              </a:ext>
            </a:extLst>
          </p:cNvPr>
          <p:cNvSpPr txBox="1"/>
          <p:nvPr/>
        </p:nvSpPr>
        <p:spPr>
          <a:xfrm>
            <a:off x="398123" y="1575181"/>
            <a:ext cx="5307824" cy="4524315"/>
          </a:xfrm>
          <a:prstGeom prst="rect">
            <a:avLst/>
          </a:prstGeom>
          <a:noFill/>
        </p:spPr>
        <p:txBody>
          <a:bodyPr wrap="square">
            <a:spAutoFit/>
          </a:bodyPr>
          <a:lstStyle/>
          <a:p>
            <a:pPr algn="l"/>
            <a:r>
              <a:rPr lang="en-US" b="0" i="0" dirty="0">
                <a:solidFill>
                  <a:srgbClr val="374151"/>
                </a:solidFill>
                <a:effectLst/>
                <a:latin typeface="Söhne"/>
              </a:rPr>
              <a:t>The hyperparameters of an Artificial Neural Network (ANN) can be broadly classified into two categories: </a:t>
            </a:r>
            <a:r>
              <a:rPr lang="en-US" i="0" dirty="0">
                <a:solidFill>
                  <a:srgbClr val="374151"/>
                </a:solidFill>
                <a:effectLst/>
                <a:latin typeface="Söhne"/>
              </a:rPr>
              <a:t>structural hyperparameters and training hyperparameters.</a:t>
            </a:r>
          </a:p>
          <a:p>
            <a:pPr algn="l"/>
            <a:endParaRPr lang="en-US" dirty="0">
              <a:solidFill>
                <a:srgbClr val="374151"/>
              </a:solidFill>
              <a:latin typeface="Söhne"/>
            </a:endParaRPr>
          </a:p>
          <a:p>
            <a:pPr algn="l"/>
            <a:endParaRPr lang="en-US" dirty="0">
              <a:solidFill>
                <a:srgbClr val="374151"/>
              </a:solidFill>
              <a:latin typeface="Söhne"/>
            </a:endParaRPr>
          </a:p>
          <a:p>
            <a:pPr algn="l"/>
            <a:r>
              <a:rPr lang="en-US" b="1" i="0" dirty="0">
                <a:solidFill>
                  <a:schemeClr val="accent1">
                    <a:lumMod val="75000"/>
                  </a:schemeClr>
                </a:solidFill>
                <a:effectLst/>
                <a:latin typeface="Söhne"/>
              </a:rPr>
              <a:t>Structural hyperparameters </a:t>
            </a:r>
            <a:r>
              <a:rPr lang="en-US" b="0" i="0" dirty="0">
                <a:solidFill>
                  <a:srgbClr val="374151"/>
                </a:solidFill>
                <a:effectLst/>
                <a:latin typeface="Söhne"/>
              </a:rPr>
              <a:t>define the architecture of the neural network and include:</a:t>
            </a:r>
            <a:endParaRPr lang="en-US" dirty="0">
              <a:solidFill>
                <a:srgbClr val="374151"/>
              </a:solidFill>
              <a:latin typeface="Söhne"/>
            </a:endParaRPr>
          </a:p>
          <a:p>
            <a:pPr algn="l"/>
            <a:r>
              <a:rPr lang="en-US" b="0" i="1" dirty="0">
                <a:solidFill>
                  <a:srgbClr val="374151"/>
                </a:solidFill>
                <a:effectLst/>
                <a:latin typeface="Söhne"/>
              </a:rPr>
              <a:t>Number of hidden layers, Number of neurons per layer, Type of layers, Activation function </a:t>
            </a:r>
            <a:r>
              <a:rPr lang="en-US" b="0" dirty="0">
                <a:solidFill>
                  <a:srgbClr val="374151"/>
                </a:solidFill>
                <a:effectLst/>
                <a:latin typeface="Söhne"/>
              </a:rPr>
              <a:t>and</a:t>
            </a:r>
            <a:r>
              <a:rPr lang="en-US" b="0" i="1" dirty="0">
                <a:solidFill>
                  <a:srgbClr val="374151"/>
                </a:solidFill>
                <a:effectLst/>
                <a:latin typeface="Söhne"/>
              </a:rPr>
              <a:t> Loss function</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Training hyperparameters </a:t>
            </a:r>
            <a:r>
              <a:rPr lang="en-US" b="0" i="0" dirty="0">
                <a:solidFill>
                  <a:srgbClr val="374151"/>
                </a:solidFill>
                <a:effectLst/>
                <a:latin typeface="Söhne"/>
              </a:rPr>
              <a:t>define how the neural network is trained and include: </a:t>
            </a:r>
          </a:p>
          <a:p>
            <a:pPr algn="l"/>
            <a:r>
              <a:rPr lang="en-US" b="0" i="1" dirty="0">
                <a:solidFill>
                  <a:srgbClr val="374151"/>
                </a:solidFill>
                <a:effectLst/>
                <a:latin typeface="Söhne"/>
              </a:rPr>
              <a:t>Learning rate, Batch size, Number of epochs, Regularization, Dropout </a:t>
            </a:r>
            <a:r>
              <a:rPr lang="en-US" b="0" dirty="0">
                <a:solidFill>
                  <a:srgbClr val="374151"/>
                </a:solidFill>
                <a:effectLst/>
                <a:latin typeface="Söhne"/>
              </a:rPr>
              <a:t>and</a:t>
            </a:r>
            <a:r>
              <a:rPr lang="en-US" b="0" i="1" dirty="0">
                <a:solidFill>
                  <a:srgbClr val="374151"/>
                </a:solidFill>
                <a:effectLst/>
                <a:latin typeface="Söhne"/>
              </a:rPr>
              <a:t> Optimization algorithm. </a:t>
            </a:r>
            <a:endParaRPr lang="en-US" i="1" dirty="0">
              <a:solidFill>
                <a:srgbClr val="374151"/>
              </a:solidFill>
              <a:latin typeface="Söhne"/>
            </a:endParaRPr>
          </a:p>
          <a:p>
            <a:pPr algn="l"/>
            <a:endParaRPr lang="en-US" dirty="0">
              <a:solidFill>
                <a:srgbClr val="374151"/>
              </a:solidFill>
              <a:latin typeface="Söhne"/>
            </a:endParaRPr>
          </a:p>
        </p:txBody>
      </p:sp>
      <p:pic>
        <p:nvPicPr>
          <p:cNvPr id="9" name="Picture 8">
            <a:extLst>
              <a:ext uri="{FF2B5EF4-FFF2-40B4-BE49-F238E27FC236}">
                <a16:creationId xmlns:a16="http://schemas.microsoft.com/office/drawing/2014/main" id="{654396D9-3A0B-5FE0-58CE-83C64A93EE1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419058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E61BD-5F4B-6433-3869-8004E14C7317}"/>
              </a:ext>
            </a:extLst>
          </p:cNvPr>
          <p:cNvSpPr>
            <a:spLocks noGrp="1"/>
          </p:cNvSpPr>
          <p:nvPr>
            <p:ph type="sldNum" sz="quarter" idx="12"/>
          </p:nvPr>
        </p:nvSpPr>
        <p:spPr/>
        <p:txBody>
          <a:bodyPr/>
          <a:lstStyle/>
          <a:p>
            <a:fld id="{863887D3-EABE-46C7-BEBB-4CA6FCD66106}" type="slidenum">
              <a:rPr lang="en-US" smtClean="0"/>
              <a:t>15</a:t>
            </a:fld>
            <a:endParaRPr lang="en-US"/>
          </a:p>
        </p:txBody>
      </p:sp>
      <p:pic>
        <p:nvPicPr>
          <p:cNvPr id="3" name="Picture 2">
            <a:extLst>
              <a:ext uri="{FF2B5EF4-FFF2-40B4-BE49-F238E27FC236}">
                <a16:creationId xmlns:a16="http://schemas.microsoft.com/office/drawing/2014/main" id="{0689C4B9-B066-A192-4F4F-F0FDD82C3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01" y="1785135"/>
            <a:ext cx="5202288" cy="3696049"/>
          </a:xfrm>
          <a:prstGeom prst="rect">
            <a:avLst/>
          </a:prstGeom>
        </p:spPr>
      </p:pic>
      <p:sp>
        <p:nvSpPr>
          <p:cNvPr id="6" name="TextBox 5">
            <a:extLst>
              <a:ext uri="{FF2B5EF4-FFF2-40B4-BE49-F238E27FC236}">
                <a16:creationId xmlns:a16="http://schemas.microsoft.com/office/drawing/2014/main" id="{0FF222E0-D705-8F30-9716-07D5245891A3}"/>
              </a:ext>
            </a:extLst>
          </p:cNvPr>
          <p:cNvSpPr txBox="1"/>
          <p:nvPr/>
        </p:nvSpPr>
        <p:spPr>
          <a:xfrm>
            <a:off x="557865" y="425009"/>
            <a:ext cx="6984868"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Structural</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7" name="TextBox 6">
            <a:extLst>
              <a:ext uri="{FF2B5EF4-FFF2-40B4-BE49-F238E27FC236}">
                <a16:creationId xmlns:a16="http://schemas.microsoft.com/office/drawing/2014/main" id="{46DFFF9A-FC40-5F9E-6F87-80AD6F9D2293}"/>
              </a:ext>
            </a:extLst>
          </p:cNvPr>
          <p:cNvSpPr txBox="1"/>
          <p:nvPr/>
        </p:nvSpPr>
        <p:spPr>
          <a:xfrm>
            <a:off x="6039493" y="1610475"/>
            <a:ext cx="5948737" cy="4555093"/>
          </a:xfrm>
          <a:prstGeom prst="rect">
            <a:avLst/>
          </a:prstGeom>
          <a:noFill/>
        </p:spPr>
        <p:txBody>
          <a:bodyPr wrap="square">
            <a:spAutoFit/>
          </a:bodyPr>
          <a:lstStyle/>
          <a:p>
            <a:pPr algn="l"/>
            <a:r>
              <a:rPr lang="en-US" b="1" i="0" dirty="0">
                <a:solidFill>
                  <a:schemeClr val="accent1">
                    <a:lumMod val="75000"/>
                  </a:schemeClr>
                </a:solidFill>
                <a:effectLst/>
                <a:latin typeface="Söhne"/>
              </a:rPr>
              <a:t>Number of hidden layers</a:t>
            </a:r>
            <a:r>
              <a:rPr lang="en-US" b="0" i="0" dirty="0">
                <a:solidFill>
                  <a:srgbClr val="374151"/>
                </a:solidFill>
                <a:effectLst/>
                <a:latin typeface="Söhne"/>
              </a:rPr>
              <a:t>: The number of layers in the network that are not the input or output layer. </a:t>
            </a:r>
            <a:endParaRPr lang="en-US" sz="2000" b="0" i="0" dirty="0">
              <a:solidFill>
                <a:srgbClr val="202124"/>
              </a:solidFill>
              <a:effectLst/>
              <a:latin typeface="arial" panose="020B0604020202020204" pitchFamily="34" charset="0"/>
            </a:endParaRPr>
          </a:p>
          <a:p>
            <a:pPr algn="l"/>
            <a:endParaRPr lang="en-US" sz="2000" b="0" i="0" dirty="0">
              <a:solidFill>
                <a:srgbClr val="374151"/>
              </a:solidFill>
              <a:effectLst/>
              <a:latin typeface="Söhne"/>
            </a:endParaRPr>
          </a:p>
          <a:p>
            <a:pPr algn="l"/>
            <a:r>
              <a:rPr lang="en-US" b="1" i="0" dirty="0">
                <a:solidFill>
                  <a:schemeClr val="accent1">
                    <a:lumMod val="75000"/>
                  </a:schemeClr>
                </a:solidFill>
                <a:effectLst/>
                <a:latin typeface="Söhne"/>
              </a:rPr>
              <a:t>Number of neurons per layer</a:t>
            </a:r>
            <a:r>
              <a:rPr lang="en-US" b="0" i="0" dirty="0">
                <a:solidFill>
                  <a:srgbClr val="374151"/>
                </a:solidFill>
                <a:effectLst/>
                <a:latin typeface="Söhne"/>
              </a:rPr>
              <a:t>: The number of nodes in each hidden layer.</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Type of layers</a:t>
            </a:r>
            <a:r>
              <a:rPr lang="en-US" b="0" i="0" dirty="0">
                <a:solidFill>
                  <a:srgbClr val="374151"/>
                </a:solidFill>
                <a:effectLst/>
                <a:latin typeface="Söhne"/>
              </a:rPr>
              <a:t>: The types of layers used in the network, such as fully connected layers, convolutional layers, or recurrent layers.</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Activation function</a:t>
            </a:r>
            <a:r>
              <a:rPr lang="en-US" b="0" i="0" dirty="0">
                <a:solidFill>
                  <a:srgbClr val="374151"/>
                </a:solidFill>
                <a:effectLst/>
                <a:latin typeface="Söhne"/>
              </a:rPr>
              <a:t>: The non-linear function applied to the output of each neuron</a:t>
            </a:r>
            <a:r>
              <a:rPr lang="en-US" dirty="0">
                <a:solidFill>
                  <a:srgbClr val="374151"/>
                </a:solidFill>
                <a:latin typeface="Söhne"/>
              </a:rPr>
              <a:t> such as </a:t>
            </a:r>
            <a:r>
              <a:rPr lang="en-US" dirty="0" err="1">
                <a:solidFill>
                  <a:srgbClr val="374151"/>
                </a:solidFill>
                <a:latin typeface="Söhne"/>
              </a:rPr>
              <a:t>softmax</a:t>
            </a:r>
            <a:r>
              <a:rPr lang="en-US" dirty="0">
                <a:solidFill>
                  <a:srgbClr val="374151"/>
                </a:solidFill>
                <a:latin typeface="Söhne"/>
              </a:rPr>
              <a:t>, </a:t>
            </a:r>
            <a:r>
              <a:rPr lang="en-US" dirty="0" err="1">
                <a:solidFill>
                  <a:srgbClr val="374151"/>
                </a:solidFill>
                <a:latin typeface="Söhne"/>
              </a:rPr>
              <a:t>relu</a:t>
            </a:r>
            <a:r>
              <a:rPr lang="en-US" dirty="0">
                <a:solidFill>
                  <a:srgbClr val="374151"/>
                </a:solidFill>
                <a:latin typeface="Söhne"/>
              </a:rPr>
              <a:t>, </a:t>
            </a:r>
            <a:r>
              <a:rPr lang="en-US" dirty="0" err="1">
                <a:solidFill>
                  <a:srgbClr val="374151"/>
                </a:solidFill>
                <a:latin typeface="Söhne"/>
              </a:rPr>
              <a:t>elu</a:t>
            </a:r>
            <a:r>
              <a:rPr lang="en-US" dirty="0">
                <a:solidFill>
                  <a:srgbClr val="374151"/>
                </a:solidFill>
                <a:latin typeface="Söhne"/>
              </a:rPr>
              <a:t>, sigmoid </a:t>
            </a:r>
            <a:r>
              <a:rPr lang="en-US" dirty="0" err="1">
                <a:solidFill>
                  <a:srgbClr val="374151"/>
                </a:solidFill>
                <a:latin typeface="Söhne"/>
              </a:rPr>
              <a:t>etc</a:t>
            </a:r>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Loss function</a:t>
            </a:r>
            <a:r>
              <a:rPr lang="en-US" b="0" i="0" dirty="0">
                <a:solidFill>
                  <a:srgbClr val="374151"/>
                </a:solidFill>
                <a:effectLst/>
                <a:latin typeface="Söhne"/>
              </a:rPr>
              <a:t>: The objective function used to measure the performance of the network during training such as Mean Square Error (MSE), </a:t>
            </a:r>
            <a:r>
              <a:rPr lang="en-US" dirty="0">
                <a:solidFill>
                  <a:srgbClr val="374151"/>
                </a:solidFill>
                <a:latin typeface="Söhne"/>
              </a:rPr>
              <a:t>c</a:t>
            </a:r>
            <a:r>
              <a:rPr lang="en-US" b="0" i="0" dirty="0">
                <a:solidFill>
                  <a:srgbClr val="374151"/>
                </a:solidFill>
                <a:effectLst/>
                <a:latin typeface="Söhne"/>
              </a:rPr>
              <a:t>ross </a:t>
            </a:r>
            <a:r>
              <a:rPr lang="en-US" dirty="0">
                <a:solidFill>
                  <a:srgbClr val="374151"/>
                </a:solidFill>
                <a:latin typeface="Söhne"/>
              </a:rPr>
              <a:t>e</a:t>
            </a:r>
            <a:r>
              <a:rPr lang="en-US" b="0" i="0" dirty="0">
                <a:solidFill>
                  <a:srgbClr val="374151"/>
                </a:solidFill>
                <a:effectLst/>
                <a:latin typeface="Söhne"/>
              </a:rPr>
              <a:t>ntropy etc. </a:t>
            </a:r>
          </a:p>
        </p:txBody>
      </p:sp>
      <p:pic>
        <p:nvPicPr>
          <p:cNvPr id="8" name="Picture 7">
            <a:extLst>
              <a:ext uri="{FF2B5EF4-FFF2-40B4-BE49-F238E27FC236}">
                <a16:creationId xmlns:a16="http://schemas.microsoft.com/office/drawing/2014/main" id="{7794DF98-3862-3D73-E9DC-AA05BC98C6C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84568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a:xfrm>
            <a:off x="9272196" y="6420506"/>
            <a:ext cx="2743200" cy="365125"/>
          </a:xfrm>
        </p:spPr>
        <p:txBody>
          <a:bodyPr/>
          <a:lstStyle/>
          <a:p>
            <a:fld id="{863887D3-EABE-46C7-BEBB-4CA6FCD66106}" type="slidenum">
              <a:rPr lang="en-US" smtClean="0"/>
              <a:t>16</a:t>
            </a:fld>
            <a:endParaRPr lang="en-US" dirty="0"/>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0" name="TextBox 9">
            <a:extLst>
              <a:ext uri="{FF2B5EF4-FFF2-40B4-BE49-F238E27FC236}">
                <a16:creationId xmlns:a16="http://schemas.microsoft.com/office/drawing/2014/main" id="{57A844C7-6956-CEA0-1612-F7BB85848A3C}"/>
              </a:ext>
            </a:extLst>
          </p:cNvPr>
          <p:cNvSpPr txBox="1"/>
          <p:nvPr/>
        </p:nvSpPr>
        <p:spPr>
          <a:xfrm>
            <a:off x="391813" y="961288"/>
            <a:ext cx="11408371" cy="2031325"/>
          </a:xfrm>
          <a:prstGeom prst="rect">
            <a:avLst/>
          </a:prstGeom>
          <a:noFill/>
        </p:spPr>
        <p:txBody>
          <a:bodyPr wrap="square">
            <a:spAutoFit/>
          </a:bodyPr>
          <a:lstStyle/>
          <a:p>
            <a:pPr algn="l"/>
            <a:r>
              <a:rPr lang="en-US" b="0" i="0" dirty="0">
                <a:solidFill>
                  <a:srgbClr val="374151"/>
                </a:solidFill>
                <a:effectLst/>
                <a:latin typeface="Söhne"/>
              </a:rPr>
              <a:t>The activation function of a neuron is a mathematical function that is applied to</a:t>
            </a:r>
            <a:r>
              <a:rPr lang="en-US" i="0" dirty="0">
                <a:solidFill>
                  <a:srgbClr val="374151"/>
                </a:solidFill>
                <a:effectLst/>
                <a:latin typeface="Söhne"/>
              </a:rPr>
              <a:t> the </a:t>
            </a:r>
            <a:r>
              <a:rPr lang="en-US" b="1" i="0" dirty="0">
                <a:solidFill>
                  <a:srgbClr val="374151"/>
                </a:solidFill>
                <a:effectLst/>
                <a:latin typeface="Söhne"/>
              </a:rPr>
              <a:t>weighted sum of the inputs </a:t>
            </a:r>
            <a:r>
              <a:rPr lang="en-US" b="0" i="0" dirty="0">
                <a:solidFill>
                  <a:srgbClr val="374151"/>
                </a:solidFill>
                <a:effectLst/>
                <a:latin typeface="Söhne"/>
              </a:rPr>
              <a:t>to the neuron plus a scalar value called bias. </a:t>
            </a:r>
          </a:p>
          <a:p>
            <a:pPr algn="l"/>
            <a:r>
              <a:rPr lang="en-US" b="0" i="0" dirty="0">
                <a:solidFill>
                  <a:srgbClr val="374151"/>
                </a:solidFill>
                <a:effectLst/>
                <a:latin typeface="Söhne"/>
              </a:rPr>
              <a:t>Different activation functions can be used for different layers of the network.</a:t>
            </a:r>
          </a:p>
          <a:p>
            <a:pPr algn="l"/>
            <a:r>
              <a:rPr lang="en-US" b="0" i="0" dirty="0">
                <a:solidFill>
                  <a:srgbClr val="374151"/>
                </a:solidFill>
                <a:effectLst/>
                <a:latin typeface="Söhne"/>
              </a:rPr>
              <a:t>Indeed, it is common to use </a:t>
            </a:r>
            <a:r>
              <a:rPr lang="en-US" b="1" i="0" dirty="0">
                <a:solidFill>
                  <a:srgbClr val="374151"/>
                </a:solidFill>
                <a:effectLst/>
                <a:latin typeface="Söhne"/>
              </a:rPr>
              <a:t>different activation functions for different layers </a:t>
            </a:r>
            <a:r>
              <a:rPr lang="en-US" b="0" i="0" dirty="0">
                <a:solidFill>
                  <a:srgbClr val="374151"/>
                </a:solidFill>
                <a:effectLst/>
                <a:latin typeface="Söhne"/>
              </a:rPr>
              <a:t>of the network, but the </a:t>
            </a:r>
            <a:r>
              <a:rPr lang="en-US" b="1" i="0" dirty="0">
                <a:solidFill>
                  <a:srgbClr val="374151"/>
                </a:solidFill>
                <a:effectLst/>
                <a:latin typeface="Söhne"/>
              </a:rPr>
              <a:t>same activation function</a:t>
            </a:r>
            <a:r>
              <a:rPr lang="en-US" b="0" i="0" dirty="0">
                <a:solidFill>
                  <a:srgbClr val="374151"/>
                </a:solidFill>
                <a:effectLst/>
                <a:latin typeface="Söhne"/>
              </a:rPr>
              <a:t> will be applied to all the neurons of a single layer. </a:t>
            </a:r>
          </a:p>
          <a:p>
            <a:pPr algn="l"/>
            <a:r>
              <a:rPr lang="en-US" b="0" i="0" dirty="0">
                <a:solidFill>
                  <a:srgbClr val="374151"/>
                </a:solidFill>
                <a:effectLst/>
                <a:latin typeface="Söhne"/>
              </a:rPr>
              <a:t>Activation functions are an important component of neural networks, as they allow the network to </a:t>
            </a:r>
            <a:r>
              <a:rPr lang="en-US" b="1" i="0" dirty="0">
                <a:solidFill>
                  <a:srgbClr val="374151"/>
                </a:solidFill>
                <a:effectLst/>
                <a:latin typeface="Söhne"/>
              </a:rPr>
              <a:t>model complex relationships between the input and output</a:t>
            </a:r>
            <a:endParaRPr lang="en-US" b="0" i="0" dirty="0">
              <a:solidFill>
                <a:srgbClr val="374151"/>
              </a:solidFill>
              <a:effectLst/>
              <a:latin typeface="Söhne"/>
            </a:endParaRPr>
          </a:p>
        </p:txBody>
      </p:sp>
      <p:sp>
        <p:nvSpPr>
          <p:cNvPr id="7" name="TextBox 6">
            <a:extLst>
              <a:ext uri="{FF2B5EF4-FFF2-40B4-BE49-F238E27FC236}">
                <a16:creationId xmlns:a16="http://schemas.microsoft.com/office/drawing/2014/main" id="{83A6DF1C-6173-E6E7-856F-8C41359E1273}"/>
              </a:ext>
            </a:extLst>
          </p:cNvPr>
          <p:cNvSpPr txBox="1"/>
          <p:nvPr/>
        </p:nvSpPr>
        <p:spPr>
          <a:xfrm>
            <a:off x="6704690" y="2825919"/>
            <a:ext cx="5310706" cy="1908215"/>
          </a:xfrm>
          <a:prstGeom prst="rect">
            <a:avLst/>
          </a:prstGeom>
          <a:noFill/>
        </p:spPr>
        <p:txBody>
          <a:bodyPr wrap="square">
            <a:spAutoFit/>
          </a:bodyPr>
          <a:lstStyle/>
          <a:p>
            <a:r>
              <a:rPr lang="en-US" sz="1000" b="0" i="0" dirty="0">
                <a:solidFill>
                  <a:srgbClr val="374151"/>
                </a:solidFill>
                <a:effectLst/>
                <a:latin typeface="Söhne"/>
              </a:rPr>
              <a:t> </a:t>
            </a:r>
          </a:p>
          <a:p>
            <a:r>
              <a:rPr lang="en-US" b="0" i="0" dirty="0">
                <a:solidFill>
                  <a:srgbClr val="374151"/>
                </a:solidFill>
                <a:effectLst/>
                <a:latin typeface="Söhne"/>
              </a:rPr>
              <a:t>The choice of activation function </a:t>
            </a:r>
            <a:r>
              <a:rPr lang="en-US" b="1" i="0" dirty="0">
                <a:solidFill>
                  <a:srgbClr val="374151"/>
                </a:solidFill>
                <a:effectLst/>
                <a:latin typeface="Söhne"/>
              </a:rPr>
              <a:t>depends on the problem</a:t>
            </a:r>
            <a:r>
              <a:rPr lang="en-US" b="0" i="0" dirty="0">
                <a:solidFill>
                  <a:srgbClr val="374151"/>
                </a:solidFill>
                <a:effectLst/>
                <a:latin typeface="Söhne"/>
              </a:rPr>
              <a:t> being solved and the architecture of the neural network.</a:t>
            </a:r>
          </a:p>
          <a:p>
            <a:r>
              <a:rPr lang="en-US" b="0" i="0" dirty="0">
                <a:solidFill>
                  <a:srgbClr val="374151"/>
                </a:solidFill>
                <a:effectLst/>
                <a:latin typeface="Söhne"/>
              </a:rPr>
              <a:t> It is an important design decision that can have a significant impact on the performance of the neural network.</a:t>
            </a:r>
          </a:p>
        </p:txBody>
      </p:sp>
      <p:pic>
        <p:nvPicPr>
          <p:cNvPr id="3074" name="Picture 2" descr="Activation Functions In Neural Network-InsideAIML">
            <a:extLst>
              <a:ext uri="{FF2B5EF4-FFF2-40B4-BE49-F238E27FC236}">
                <a16:creationId xmlns:a16="http://schemas.microsoft.com/office/drawing/2014/main" id="{21585029-67B0-BFD8-208A-5DB261C96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67" y="3023678"/>
            <a:ext cx="6006811" cy="32927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7A95A3F-544F-602C-4930-1AB0E252D79A}"/>
              </a:ext>
            </a:extLst>
          </p:cNvPr>
          <p:cNvSpPr txBox="1"/>
          <p:nvPr/>
        </p:nvSpPr>
        <p:spPr>
          <a:xfrm>
            <a:off x="125790" y="6475657"/>
            <a:ext cx="11940419" cy="292388"/>
          </a:xfrm>
          <a:prstGeom prst="rect">
            <a:avLst/>
          </a:prstGeom>
          <a:noFill/>
        </p:spPr>
        <p:txBody>
          <a:bodyPr wrap="square">
            <a:spAutoFit/>
          </a:bodyPr>
          <a:lstStyle/>
          <a:p>
            <a:r>
              <a:rPr lang="en-US" sz="1300" b="0" i="0" dirty="0">
                <a:solidFill>
                  <a:srgbClr val="374151"/>
                </a:solidFill>
                <a:effectLst/>
                <a:latin typeface="Söhne"/>
              </a:rPr>
              <a:t>where y hat is the output of the neuron, f is the activation function, x</a:t>
            </a:r>
            <a:r>
              <a:rPr lang="en-US" sz="900" b="0" i="0" dirty="0">
                <a:solidFill>
                  <a:srgbClr val="374151"/>
                </a:solidFill>
                <a:effectLst/>
                <a:latin typeface="Söhne"/>
              </a:rPr>
              <a:t>i </a:t>
            </a:r>
            <a:r>
              <a:rPr lang="en-US" sz="1300" b="0" i="0" dirty="0">
                <a:solidFill>
                  <a:srgbClr val="374151"/>
                </a:solidFill>
                <a:effectLst/>
                <a:latin typeface="Söhne"/>
              </a:rPr>
              <a:t>is the input value, </a:t>
            </a:r>
            <a:r>
              <a:rPr lang="en-US" sz="1300" b="0" i="0" dirty="0" err="1">
                <a:solidFill>
                  <a:srgbClr val="374151"/>
                </a:solidFill>
                <a:effectLst/>
                <a:latin typeface="Söhne"/>
              </a:rPr>
              <a:t>w</a:t>
            </a:r>
            <a:r>
              <a:rPr lang="en-US" sz="900" b="0" i="0" dirty="0" err="1">
                <a:solidFill>
                  <a:srgbClr val="374151"/>
                </a:solidFill>
                <a:effectLst/>
                <a:latin typeface="Söhne"/>
              </a:rPr>
              <a:t>i</a:t>
            </a:r>
            <a:r>
              <a:rPr lang="en-US" sz="1300" b="0" i="0" dirty="0">
                <a:solidFill>
                  <a:srgbClr val="374151"/>
                </a:solidFill>
                <a:effectLst/>
                <a:latin typeface="Söhne"/>
              </a:rPr>
              <a:t> is the weight of the input, </a:t>
            </a:r>
            <a:r>
              <a:rPr lang="en-US" sz="1300" dirty="0">
                <a:solidFill>
                  <a:srgbClr val="374151"/>
                </a:solidFill>
                <a:latin typeface="Söhne"/>
              </a:rPr>
              <a:t>m</a:t>
            </a:r>
            <a:r>
              <a:rPr lang="en-US" sz="1300" b="0" i="0" dirty="0">
                <a:solidFill>
                  <a:srgbClr val="374151"/>
                </a:solidFill>
                <a:effectLst/>
                <a:latin typeface="Söhne"/>
              </a:rPr>
              <a:t> is the number of inputs, and b is the bias.</a:t>
            </a:r>
            <a:endParaRPr lang="en-US" sz="1300" dirty="0"/>
          </a:p>
        </p:txBody>
      </p:sp>
      <p:sp>
        <p:nvSpPr>
          <p:cNvPr id="5" name="TextBox 4">
            <a:extLst>
              <a:ext uri="{FF2B5EF4-FFF2-40B4-BE49-F238E27FC236}">
                <a16:creationId xmlns:a16="http://schemas.microsoft.com/office/drawing/2014/main" id="{D9604981-4D8B-748E-2416-9027B4AF1195}"/>
              </a:ext>
            </a:extLst>
          </p:cNvPr>
          <p:cNvSpPr txBox="1"/>
          <p:nvPr/>
        </p:nvSpPr>
        <p:spPr>
          <a:xfrm>
            <a:off x="356083" y="164271"/>
            <a:ext cx="6984868"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Structural</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5372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p:txBody>
          <a:bodyPr/>
          <a:lstStyle/>
          <a:p>
            <a:fld id="{863887D3-EABE-46C7-BEBB-4CA6FCD66106}" type="slidenum">
              <a:rPr lang="en-US" smtClean="0"/>
              <a:t>17</a:t>
            </a:fld>
            <a:endParaRPr lang="en-US"/>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EB6752B1-22D9-76A8-5806-AC862C0BDFCB}"/>
              </a:ext>
            </a:extLst>
          </p:cNvPr>
          <p:cNvSpPr txBox="1"/>
          <p:nvPr/>
        </p:nvSpPr>
        <p:spPr>
          <a:xfrm>
            <a:off x="493857" y="1081434"/>
            <a:ext cx="11204285" cy="3908762"/>
          </a:xfrm>
          <a:prstGeom prst="rect">
            <a:avLst/>
          </a:prstGeom>
          <a:noFill/>
        </p:spPr>
        <p:txBody>
          <a:bodyPr wrap="square">
            <a:spAutoFit/>
          </a:bodyPr>
          <a:lstStyle/>
          <a:p>
            <a:pPr algn="l"/>
            <a:r>
              <a:rPr lang="en-US" b="1" i="0" dirty="0">
                <a:solidFill>
                  <a:srgbClr val="374151"/>
                </a:solidFill>
                <a:effectLst/>
                <a:latin typeface="Söhne"/>
              </a:rPr>
              <a:t>Sigmoid</a:t>
            </a:r>
            <a:r>
              <a:rPr lang="en-US" b="0" i="0" dirty="0">
                <a:solidFill>
                  <a:srgbClr val="374151"/>
                </a:solidFill>
                <a:effectLst/>
                <a:latin typeface="Söhne"/>
              </a:rPr>
              <a:t>: This activation function produces an S-shaped curve and maps the output to the range of 0 to 1. It is often used in the output layer of </a:t>
            </a:r>
            <a:r>
              <a:rPr lang="en-US" b="0" dirty="0">
                <a:solidFill>
                  <a:srgbClr val="374151"/>
                </a:solidFill>
                <a:effectLst/>
                <a:latin typeface="Söhne"/>
              </a:rPr>
              <a:t>binary classification problems</a:t>
            </a:r>
            <a:r>
              <a:rPr lang="en-US" b="0" i="0" dirty="0">
                <a:solidFill>
                  <a:srgbClr val="374151"/>
                </a:solidFill>
                <a:effectLst/>
                <a:latin typeface="Söhne"/>
              </a:rPr>
              <a:t>.</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err="1">
                <a:solidFill>
                  <a:srgbClr val="374151"/>
                </a:solidFill>
                <a:effectLst/>
                <a:latin typeface="Söhne"/>
              </a:rPr>
              <a:t>ReLU</a:t>
            </a:r>
            <a:r>
              <a:rPr lang="en-US" b="1" i="0" dirty="0">
                <a:solidFill>
                  <a:srgbClr val="374151"/>
                </a:solidFill>
                <a:effectLst/>
                <a:latin typeface="Söhne"/>
              </a:rPr>
              <a:t> (Rectified Linear Unit): </a:t>
            </a:r>
            <a:r>
              <a:rPr lang="en-US" b="0" i="0" dirty="0">
                <a:solidFill>
                  <a:srgbClr val="374151"/>
                </a:solidFill>
                <a:effectLst/>
                <a:latin typeface="Söhne"/>
              </a:rPr>
              <a:t>This activation function returns the input if it is positive, and 0 if it is negative. It is widely used in hidden layers as it is computationally efficient and helps prevent the vanishing gradient problem.</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rgbClr val="374151"/>
                </a:solidFill>
                <a:effectLst/>
                <a:latin typeface="Söhne"/>
              </a:rPr>
              <a:t>Tanh (Hyperbolic Tangent): </a:t>
            </a:r>
            <a:r>
              <a:rPr lang="en-US" b="0" i="0" dirty="0">
                <a:solidFill>
                  <a:srgbClr val="374151"/>
                </a:solidFill>
                <a:effectLst/>
                <a:latin typeface="Söhne"/>
              </a:rPr>
              <a:t>This activation function maps the output to the range of -1 to 1 and is similar to the sigmoid function. It is often used in hidden layers of the neural network.</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err="1">
                <a:solidFill>
                  <a:srgbClr val="374151"/>
                </a:solidFill>
                <a:effectLst/>
                <a:latin typeface="Söhne"/>
              </a:rPr>
              <a:t>Softmax</a:t>
            </a:r>
            <a:r>
              <a:rPr lang="en-US" b="0" i="0" dirty="0">
                <a:solidFill>
                  <a:srgbClr val="374151"/>
                </a:solidFill>
                <a:effectLst/>
                <a:latin typeface="Söhne"/>
              </a:rPr>
              <a:t>: used in the output layer of a neural network for multi-class classification problems. It maps the output to a probability distribution over the output classes.</a:t>
            </a:r>
          </a:p>
          <a:p>
            <a:r>
              <a:rPr lang="en-US" sz="800" dirty="0">
                <a:solidFill>
                  <a:srgbClr val="374151"/>
                </a:solidFill>
                <a:latin typeface="Söhne"/>
              </a:rPr>
              <a:t> </a:t>
            </a:r>
            <a:endParaRPr lang="en-US" b="0" i="0" dirty="0">
              <a:solidFill>
                <a:srgbClr val="374151"/>
              </a:solidFill>
              <a:effectLst/>
              <a:latin typeface="Söhne"/>
            </a:endParaRPr>
          </a:p>
          <a:p>
            <a:r>
              <a:rPr lang="en-US" b="1" i="0" dirty="0">
                <a:solidFill>
                  <a:srgbClr val="374151"/>
                </a:solidFill>
                <a:effectLst/>
                <a:latin typeface="Söhne"/>
              </a:rPr>
              <a:t>ELU (Exponential Linear Unit): </a:t>
            </a:r>
            <a:r>
              <a:rPr lang="en-US" b="0" i="0" dirty="0">
                <a:solidFill>
                  <a:srgbClr val="374151"/>
                </a:solidFill>
                <a:effectLst/>
                <a:latin typeface="Söhne"/>
              </a:rPr>
              <a:t>This activation function has a smooth exponential curve for negative inputs. It helps address the vanishing gradient problem and can lead to better accuracy compared to </a:t>
            </a:r>
            <a:r>
              <a:rPr lang="en-US" b="0" i="0" dirty="0" err="1">
                <a:solidFill>
                  <a:srgbClr val="374151"/>
                </a:solidFill>
                <a:effectLst/>
                <a:latin typeface="Söhne"/>
              </a:rPr>
              <a:t>ReLU</a:t>
            </a:r>
            <a:r>
              <a:rPr lang="en-US" b="0" i="0" dirty="0">
                <a:solidFill>
                  <a:srgbClr val="374151"/>
                </a:solidFill>
                <a:effectLst/>
                <a:latin typeface="Söhne"/>
              </a:rPr>
              <a:t>.</a:t>
            </a:r>
          </a:p>
          <a:p>
            <a:endParaRPr lang="en-US" dirty="0">
              <a:solidFill>
                <a:srgbClr val="374151"/>
              </a:solidFill>
              <a:latin typeface="Söhne"/>
            </a:endParaRPr>
          </a:p>
          <a:p>
            <a:endParaRPr lang="en-US" b="0" i="0" dirty="0">
              <a:solidFill>
                <a:srgbClr val="374151"/>
              </a:solidFill>
              <a:effectLst/>
              <a:latin typeface="Söhne"/>
            </a:endParaRPr>
          </a:p>
        </p:txBody>
      </p:sp>
      <p:pic>
        <p:nvPicPr>
          <p:cNvPr id="4" name="Picture 3">
            <a:extLst>
              <a:ext uri="{FF2B5EF4-FFF2-40B4-BE49-F238E27FC236}">
                <a16:creationId xmlns:a16="http://schemas.microsoft.com/office/drawing/2014/main" id="{C87B9FE9-35C0-FBE3-A8EC-224AA393426B}"/>
              </a:ext>
            </a:extLst>
          </p:cNvPr>
          <p:cNvPicPr>
            <a:picLocks noChangeAspect="1"/>
          </p:cNvPicPr>
          <p:nvPr/>
        </p:nvPicPr>
        <p:blipFill>
          <a:blip r:embed="rId4"/>
          <a:stretch>
            <a:fillRect/>
          </a:stretch>
        </p:blipFill>
        <p:spPr>
          <a:xfrm>
            <a:off x="170175" y="4398048"/>
            <a:ext cx="7049989" cy="2230442"/>
          </a:xfrm>
          <a:prstGeom prst="rect">
            <a:avLst/>
          </a:prstGeom>
        </p:spPr>
      </p:pic>
      <p:sp>
        <p:nvSpPr>
          <p:cNvPr id="9" name="TextBox 8">
            <a:extLst>
              <a:ext uri="{FF2B5EF4-FFF2-40B4-BE49-F238E27FC236}">
                <a16:creationId xmlns:a16="http://schemas.microsoft.com/office/drawing/2014/main" id="{6F2CF5F5-A65E-9964-86FC-E77597594E8E}"/>
              </a:ext>
            </a:extLst>
          </p:cNvPr>
          <p:cNvSpPr txBox="1"/>
          <p:nvPr/>
        </p:nvSpPr>
        <p:spPr>
          <a:xfrm>
            <a:off x="7181881" y="4450127"/>
            <a:ext cx="4715450" cy="2031325"/>
          </a:xfrm>
          <a:prstGeom prst="rect">
            <a:avLst/>
          </a:prstGeom>
          <a:noFill/>
        </p:spPr>
        <p:txBody>
          <a:bodyPr wrap="square">
            <a:spAutoFit/>
          </a:bodyPr>
          <a:lstStyle/>
          <a:p>
            <a:r>
              <a:rPr lang="en-US" b="1" i="0" dirty="0">
                <a:solidFill>
                  <a:srgbClr val="374151"/>
                </a:solidFill>
                <a:effectLst/>
                <a:latin typeface="Söhne"/>
              </a:rPr>
              <a:t>Linear activation functions: </a:t>
            </a:r>
            <a:r>
              <a:rPr lang="en-US" dirty="0">
                <a:solidFill>
                  <a:srgbClr val="374151"/>
                </a:solidFill>
                <a:latin typeface="Söhne"/>
              </a:rPr>
              <a:t>here the </a:t>
            </a:r>
            <a:r>
              <a:rPr lang="en-US" b="0" i="0" dirty="0">
                <a:solidFill>
                  <a:srgbClr val="374151"/>
                </a:solidFill>
                <a:effectLst/>
                <a:latin typeface="Söhne"/>
              </a:rPr>
              <a:t>neuron can only model linear relationships between the inputs and outputs, which limits the expressive power of the neural network. This activation function is typically used in regression problems, where the output of the neural network is a continuous value. </a:t>
            </a:r>
          </a:p>
        </p:txBody>
      </p:sp>
      <p:sp>
        <p:nvSpPr>
          <p:cNvPr id="5" name="TextBox 4">
            <a:extLst>
              <a:ext uri="{FF2B5EF4-FFF2-40B4-BE49-F238E27FC236}">
                <a16:creationId xmlns:a16="http://schemas.microsoft.com/office/drawing/2014/main" id="{08590A9A-A93F-F006-6000-CABE3AA6875F}"/>
              </a:ext>
            </a:extLst>
          </p:cNvPr>
          <p:cNvSpPr txBox="1"/>
          <p:nvPr/>
        </p:nvSpPr>
        <p:spPr>
          <a:xfrm>
            <a:off x="493857" y="164955"/>
            <a:ext cx="6984868"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Structural</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49430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F65707-F68B-9D40-9C55-37BD09282CFF}"/>
              </a:ext>
            </a:extLst>
          </p:cNvPr>
          <p:cNvSpPr>
            <a:spLocks noGrp="1"/>
          </p:cNvSpPr>
          <p:nvPr>
            <p:ph type="sldNum" sz="quarter" idx="12"/>
          </p:nvPr>
        </p:nvSpPr>
        <p:spPr/>
        <p:txBody>
          <a:bodyPr/>
          <a:lstStyle/>
          <a:p>
            <a:fld id="{863887D3-EABE-46C7-BEBB-4CA6FCD66106}" type="slidenum">
              <a:rPr lang="en-US" smtClean="0"/>
              <a:t>18</a:t>
            </a:fld>
            <a:endParaRPr lang="en-US"/>
          </a:p>
        </p:txBody>
      </p:sp>
      <p:pic>
        <p:nvPicPr>
          <p:cNvPr id="3" name="Picture 2">
            <a:extLst>
              <a:ext uri="{FF2B5EF4-FFF2-40B4-BE49-F238E27FC236}">
                <a16:creationId xmlns:a16="http://schemas.microsoft.com/office/drawing/2014/main" id="{A0806BCB-00E1-94C7-6F8A-15758F23AC2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64A1C7AB-5B13-34EB-11CD-4C48D494212E}"/>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6F52C491-BAB4-09FE-2D15-386D1C013722}"/>
              </a:ext>
            </a:extLst>
          </p:cNvPr>
          <p:cNvSpPr txBox="1"/>
          <p:nvPr/>
        </p:nvSpPr>
        <p:spPr>
          <a:xfrm>
            <a:off x="5884524" y="1282023"/>
            <a:ext cx="6097712" cy="5416868"/>
          </a:xfrm>
          <a:prstGeom prst="rect">
            <a:avLst/>
          </a:prstGeom>
          <a:noFill/>
        </p:spPr>
        <p:txBody>
          <a:bodyPr wrap="square">
            <a:spAutoFit/>
          </a:bodyPr>
          <a:lstStyle/>
          <a:p>
            <a:pPr algn="l"/>
            <a:r>
              <a:rPr lang="en-US" b="1" i="0" dirty="0">
                <a:solidFill>
                  <a:schemeClr val="accent1">
                    <a:lumMod val="75000"/>
                  </a:schemeClr>
                </a:solidFill>
                <a:effectLst/>
                <a:latin typeface="Söhne"/>
              </a:rPr>
              <a:t>Learning rate</a:t>
            </a:r>
            <a:r>
              <a:rPr lang="en-US" b="0" i="0" dirty="0">
                <a:solidFill>
                  <a:srgbClr val="374151"/>
                </a:solidFill>
                <a:effectLst/>
                <a:latin typeface="Söhne"/>
              </a:rPr>
              <a:t>: Determines how much the weights are updated during training.</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Batch size</a:t>
            </a:r>
            <a:r>
              <a:rPr lang="en-US" b="0" i="0" dirty="0">
                <a:solidFill>
                  <a:srgbClr val="374151"/>
                </a:solidFill>
                <a:effectLst/>
                <a:latin typeface="Söhne"/>
              </a:rPr>
              <a:t>: The number of training examples used in each forward and backward pass. </a:t>
            </a:r>
            <a:r>
              <a:rPr lang="en-US" dirty="0">
                <a:solidFill>
                  <a:srgbClr val="374151"/>
                </a:solidFill>
                <a:latin typeface="Söhne"/>
              </a:rPr>
              <a:t>T</a:t>
            </a:r>
            <a:r>
              <a:rPr lang="en-US" b="0" i="0" dirty="0">
                <a:solidFill>
                  <a:srgbClr val="374151"/>
                </a:solidFill>
                <a:effectLst/>
                <a:latin typeface="Söhne"/>
              </a:rPr>
              <a:t>he training examples are divided into smaller batches, and the weights are updated after processing each batch.</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Number of epochs</a:t>
            </a:r>
            <a:r>
              <a:rPr lang="en-US" b="0" i="0" dirty="0">
                <a:solidFill>
                  <a:srgbClr val="374151"/>
                </a:solidFill>
                <a:effectLst/>
                <a:latin typeface="Söhne"/>
              </a:rPr>
              <a:t>: The number of times the entire training set is passed through the network.</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Regularization</a:t>
            </a:r>
            <a:r>
              <a:rPr lang="en-US" b="0" i="0" dirty="0">
                <a:solidFill>
                  <a:srgbClr val="374151"/>
                </a:solidFill>
                <a:effectLst/>
                <a:latin typeface="Söhne"/>
              </a:rPr>
              <a:t>: Techniques such as L1 and L2 regularization can be used to prevent overfitting and improve generalization performance.</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Dropout</a:t>
            </a:r>
            <a:r>
              <a:rPr lang="en-US" b="0" i="0" dirty="0">
                <a:solidFill>
                  <a:srgbClr val="374151"/>
                </a:solidFill>
                <a:effectLst/>
                <a:latin typeface="Söhne"/>
              </a:rPr>
              <a:t>: A regularization technique that randomly drops out neurons during training to prevent overfitting.</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Optimization algorithm</a:t>
            </a:r>
            <a:r>
              <a:rPr lang="en-US" b="0" i="0" dirty="0">
                <a:solidFill>
                  <a:srgbClr val="374151"/>
                </a:solidFill>
                <a:effectLst/>
                <a:latin typeface="Söhne"/>
              </a:rPr>
              <a:t>: Determines how the weights are updated during training, such as stochastic gradient descent, Adam, or </a:t>
            </a:r>
            <a:r>
              <a:rPr lang="en-US" b="0" i="0" dirty="0" err="1">
                <a:solidFill>
                  <a:srgbClr val="374151"/>
                </a:solidFill>
                <a:effectLst/>
                <a:latin typeface="Söhne"/>
              </a:rPr>
              <a:t>Adagrad</a:t>
            </a:r>
            <a:r>
              <a:rPr lang="en-US" b="0" i="0" dirty="0">
                <a:solidFill>
                  <a:srgbClr val="374151"/>
                </a:solidFill>
                <a:effectLst/>
                <a:latin typeface="Söhne"/>
              </a:rPr>
              <a:t>.</a:t>
            </a:r>
          </a:p>
        </p:txBody>
      </p:sp>
      <p:pic>
        <p:nvPicPr>
          <p:cNvPr id="7" name="Picture 6">
            <a:extLst>
              <a:ext uri="{FF2B5EF4-FFF2-40B4-BE49-F238E27FC236}">
                <a16:creationId xmlns:a16="http://schemas.microsoft.com/office/drawing/2014/main" id="{7C159759-8701-FF6D-3DF1-DE22266FB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95" y="1634469"/>
            <a:ext cx="5448129" cy="3870710"/>
          </a:xfrm>
          <a:prstGeom prst="rect">
            <a:avLst/>
          </a:prstGeom>
        </p:spPr>
      </p:pic>
    </p:spTree>
    <p:extLst>
      <p:ext uri="{BB962C8B-B14F-4D97-AF65-F5344CB8AC3E}">
        <p14:creationId xmlns:p14="http://schemas.microsoft.com/office/powerpoint/2010/main" val="3540799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B28EF-41D5-DFF2-D581-6D8C5BA82D6E}"/>
              </a:ext>
            </a:extLst>
          </p:cNvPr>
          <p:cNvSpPr>
            <a:spLocks noGrp="1"/>
          </p:cNvSpPr>
          <p:nvPr>
            <p:ph type="sldNum" sz="quarter" idx="12"/>
          </p:nvPr>
        </p:nvSpPr>
        <p:spPr/>
        <p:txBody>
          <a:bodyPr/>
          <a:lstStyle/>
          <a:p>
            <a:fld id="{863887D3-EABE-46C7-BEBB-4CA6FCD66106}" type="slidenum">
              <a:rPr lang="en-US" smtClean="0"/>
              <a:t>19</a:t>
            </a:fld>
            <a:endParaRPr lang="en-US"/>
          </a:p>
        </p:txBody>
      </p:sp>
      <p:sp>
        <p:nvSpPr>
          <p:cNvPr id="4" name="TextBox 3">
            <a:extLst>
              <a:ext uri="{FF2B5EF4-FFF2-40B4-BE49-F238E27FC236}">
                <a16:creationId xmlns:a16="http://schemas.microsoft.com/office/drawing/2014/main" id="{CCC469A1-5E70-29E8-DB68-2BCB2C8D91A1}"/>
              </a:ext>
            </a:extLst>
          </p:cNvPr>
          <p:cNvSpPr txBox="1"/>
          <p:nvPr/>
        </p:nvSpPr>
        <p:spPr>
          <a:xfrm>
            <a:off x="7268967" y="3596459"/>
            <a:ext cx="4813443" cy="2308324"/>
          </a:xfrm>
          <a:prstGeom prst="rect">
            <a:avLst/>
          </a:prstGeom>
          <a:noFill/>
        </p:spPr>
        <p:txBody>
          <a:bodyPr wrap="square">
            <a:spAutoFit/>
          </a:bodyPr>
          <a:lstStyle/>
          <a:p>
            <a:r>
              <a:rPr lang="en-US" b="0" i="0" dirty="0">
                <a:solidFill>
                  <a:srgbClr val="374151"/>
                </a:solidFill>
                <a:effectLst/>
                <a:latin typeface="Söhne"/>
              </a:rPr>
              <a:t>It is important to set the number of epochs appropriately </a:t>
            </a:r>
            <a:r>
              <a:rPr lang="en-US" b="1" i="0" dirty="0">
                <a:solidFill>
                  <a:srgbClr val="374151"/>
                </a:solidFill>
                <a:effectLst/>
                <a:latin typeface="Söhne"/>
              </a:rPr>
              <a:t>too few epochs </a:t>
            </a:r>
            <a:r>
              <a:rPr lang="en-US" b="0" i="0" dirty="0">
                <a:solidFill>
                  <a:srgbClr val="374151"/>
                </a:solidFill>
                <a:effectLst/>
                <a:latin typeface="Söhne"/>
              </a:rPr>
              <a:t>may result in </a:t>
            </a:r>
            <a:r>
              <a:rPr lang="en-US" b="1" i="0" dirty="0">
                <a:solidFill>
                  <a:srgbClr val="374151"/>
                </a:solidFill>
                <a:effectLst/>
                <a:latin typeface="Söhne"/>
              </a:rPr>
              <a:t>underfitting</a:t>
            </a:r>
            <a:r>
              <a:rPr lang="en-US" b="0" i="0" dirty="0">
                <a:solidFill>
                  <a:srgbClr val="374151"/>
                </a:solidFill>
                <a:effectLst/>
                <a:latin typeface="Söhne"/>
              </a:rPr>
              <a:t> (i.e., the model is too simple and cannot capture the underlying patterns in the data), while </a:t>
            </a:r>
            <a:r>
              <a:rPr lang="en-US" b="1" i="0" dirty="0">
                <a:solidFill>
                  <a:srgbClr val="374151"/>
                </a:solidFill>
                <a:effectLst/>
                <a:latin typeface="Söhne"/>
              </a:rPr>
              <a:t>too many epochs </a:t>
            </a:r>
            <a:r>
              <a:rPr lang="en-US" b="0" i="0" dirty="0">
                <a:solidFill>
                  <a:srgbClr val="374151"/>
                </a:solidFill>
                <a:effectLst/>
                <a:latin typeface="Söhne"/>
              </a:rPr>
              <a:t>may lead to </a:t>
            </a:r>
            <a:r>
              <a:rPr lang="en-US" b="1" i="0" dirty="0">
                <a:solidFill>
                  <a:srgbClr val="374151"/>
                </a:solidFill>
                <a:effectLst/>
                <a:latin typeface="Söhne"/>
              </a:rPr>
              <a:t>overfitting</a:t>
            </a:r>
            <a:r>
              <a:rPr lang="en-US" b="0" i="0" dirty="0">
                <a:solidFill>
                  <a:srgbClr val="374151"/>
                </a:solidFill>
                <a:effectLst/>
                <a:latin typeface="Söhne"/>
              </a:rPr>
              <a:t> (i.e., the model is too complex and memorizes the training data instead of generalizing to new data).</a:t>
            </a:r>
            <a:endParaRPr lang="en-US" dirty="0"/>
          </a:p>
        </p:txBody>
      </p:sp>
      <p:sp>
        <p:nvSpPr>
          <p:cNvPr id="5" name="TextBox 4">
            <a:extLst>
              <a:ext uri="{FF2B5EF4-FFF2-40B4-BE49-F238E27FC236}">
                <a16:creationId xmlns:a16="http://schemas.microsoft.com/office/drawing/2014/main" id="{EEEB3BD3-EA17-A6C8-F29A-60AC4E0AD720}"/>
              </a:ext>
            </a:extLst>
          </p:cNvPr>
          <p:cNvSpPr txBox="1"/>
          <p:nvPr/>
        </p:nvSpPr>
        <p:spPr>
          <a:xfrm>
            <a:off x="557865" y="1400828"/>
            <a:ext cx="11278052" cy="1477328"/>
          </a:xfrm>
          <a:prstGeom prst="rect">
            <a:avLst/>
          </a:prstGeom>
          <a:noFill/>
        </p:spPr>
        <p:txBody>
          <a:bodyPr wrap="square">
            <a:spAutoFit/>
          </a:bodyPr>
          <a:lstStyle/>
          <a:p>
            <a:pPr marL="0" marR="0">
              <a:spcBef>
                <a:spcPts val="0"/>
              </a:spcBef>
              <a:spcAft>
                <a:spcPts val="0"/>
              </a:spcAft>
            </a:pPr>
            <a:r>
              <a:rPr lang="en-US" dirty="0">
                <a:solidFill>
                  <a:srgbClr val="374151"/>
                </a:solidFill>
                <a:effectLst/>
                <a:latin typeface="Söhne"/>
              </a:rPr>
              <a:t>The gradient descent algorithm processes the training data in small </a:t>
            </a:r>
            <a:r>
              <a:rPr lang="en-US" b="1" dirty="0">
                <a:solidFill>
                  <a:schemeClr val="accent1">
                    <a:lumMod val="75000"/>
                  </a:schemeClr>
                </a:solidFill>
                <a:effectLst/>
                <a:latin typeface="Söhne"/>
              </a:rPr>
              <a:t>batches</a:t>
            </a:r>
            <a:r>
              <a:rPr lang="en-US" dirty="0">
                <a:solidFill>
                  <a:srgbClr val="374151"/>
                </a:solidFill>
                <a:effectLst/>
                <a:latin typeface="Söhne"/>
              </a:rPr>
              <a:t> rather than all at once to </a:t>
            </a:r>
            <a:r>
              <a:rPr lang="en-US" b="1" dirty="0">
                <a:solidFill>
                  <a:srgbClr val="374151"/>
                </a:solidFill>
                <a:effectLst/>
                <a:latin typeface="Söhne"/>
              </a:rPr>
              <a:t>reduce the computational requirements and to improve convergence</a:t>
            </a:r>
            <a:r>
              <a:rPr lang="en-US" dirty="0">
                <a:solidFill>
                  <a:srgbClr val="374151"/>
                </a:solidFill>
                <a:effectLst/>
                <a:latin typeface="Söhne"/>
              </a:rPr>
              <a:t>.</a:t>
            </a:r>
          </a:p>
          <a:p>
            <a:pPr marL="0" marR="0">
              <a:spcBef>
                <a:spcPts val="0"/>
              </a:spcBef>
              <a:spcAft>
                <a:spcPts val="0"/>
              </a:spcAft>
            </a:pPr>
            <a:r>
              <a:rPr lang="en-US" dirty="0">
                <a:solidFill>
                  <a:srgbClr val="374151"/>
                </a:solidFill>
                <a:effectLst/>
                <a:latin typeface="Söhne"/>
              </a:rPr>
              <a:t>An </a:t>
            </a:r>
            <a:r>
              <a:rPr lang="en-US" b="1" dirty="0">
                <a:solidFill>
                  <a:schemeClr val="accent1">
                    <a:lumMod val="75000"/>
                  </a:schemeClr>
                </a:solidFill>
                <a:effectLst/>
                <a:latin typeface="Söhne"/>
              </a:rPr>
              <a:t>epoch</a:t>
            </a:r>
            <a:r>
              <a:rPr lang="en-US" dirty="0">
                <a:solidFill>
                  <a:srgbClr val="374151"/>
                </a:solidFill>
                <a:effectLst/>
                <a:latin typeface="Söhne"/>
              </a:rPr>
              <a:t> refers to one complete iteration through the entire training dataset. In other words, the algorithm has seen all the training examples once during an epoch. After processing all the batches once, an epoch is completed. The number of epochs determines </a:t>
            </a:r>
            <a:r>
              <a:rPr lang="en-US" b="1" dirty="0">
                <a:solidFill>
                  <a:srgbClr val="374151"/>
                </a:solidFill>
                <a:effectLst/>
                <a:latin typeface="Söhne"/>
              </a:rPr>
              <a:t>how many times the algorithm will go through the entire dataset</a:t>
            </a:r>
            <a:r>
              <a:rPr lang="en-US" dirty="0">
                <a:solidFill>
                  <a:srgbClr val="374151"/>
                </a:solidFill>
                <a:effectLst/>
                <a:latin typeface="Söhne"/>
              </a:rPr>
              <a:t>.</a:t>
            </a:r>
          </a:p>
        </p:txBody>
      </p:sp>
      <p:pic>
        <p:nvPicPr>
          <p:cNvPr id="6" name="Picture 5">
            <a:extLst>
              <a:ext uri="{FF2B5EF4-FFF2-40B4-BE49-F238E27FC236}">
                <a16:creationId xmlns:a16="http://schemas.microsoft.com/office/drawing/2014/main" id="{8E510C5A-299F-4F2E-14A4-70C465EE96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7" name="TextBox 6">
            <a:extLst>
              <a:ext uri="{FF2B5EF4-FFF2-40B4-BE49-F238E27FC236}">
                <a16:creationId xmlns:a16="http://schemas.microsoft.com/office/drawing/2014/main" id="{3807C4DF-4DD6-8424-6A25-A5DF7E87DF3B}"/>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3314" name="Picture 2" descr="Overview of a Neural Network's Learning Process | by Rukshan Pramoditha |  Data Science 365 | Medium">
            <a:extLst>
              <a:ext uri="{FF2B5EF4-FFF2-40B4-BE49-F238E27FC236}">
                <a16:creationId xmlns:a16="http://schemas.microsoft.com/office/drawing/2014/main" id="{C26E5F84-60D0-FBF6-1B65-F43F84E602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08" t="5330" r="9504" b="4933"/>
          <a:stretch/>
        </p:blipFill>
        <p:spPr bwMode="auto">
          <a:xfrm>
            <a:off x="462337" y="3019787"/>
            <a:ext cx="6524090" cy="370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74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p:txBody>
          <a:bodyPr/>
          <a:lstStyle/>
          <a:p>
            <a:r>
              <a:rPr lang="en-US" dirty="0"/>
              <a:t>Table of Contents</a:t>
            </a:r>
          </a:p>
        </p:txBody>
      </p:sp>
      <p:sp>
        <p:nvSpPr>
          <p:cNvPr id="198" name="Google Shape;198;p32"/>
          <p:cNvSpPr txBox="1">
            <a:spLocks noGrp="1"/>
          </p:cNvSpPr>
          <p:nvPr>
            <p:ph type="ctrTitle" idx="2"/>
          </p:nvPr>
        </p:nvSpPr>
        <p:spPr/>
        <p:txBody>
          <a:bodyPr/>
          <a:lstStyle/>
          <a:p>
            <a:r>
              <a:rPr lang="en-US" dirty="0"/>
              <a:t>ANN parameters</a:t>
            </a:r>
          </a:p>
        </p:txBody>
      </p:sp>
      <p:sp>
        <p:nvSpPr>
          <p:cNvPr id="199" name="Google Shape;199;p32"/>
          <p:cNvSpPr txBox="1">
            <a:spLocks noGrp="1"/>
          </p:cNvSpPr>
          <p:nvPr>
            <p:ph type="title" idx="3"/>
          </p:nvPr>
        </p:nvSpPr>
        <p:spPr/>
        <p:txBody>
          <a:bodyPr/>
          <a:lstStyle/>
          <a:p>
            <a:r>
              <a:rPr lang="en"/>
              <a:t>01</a:t>
            </a:r>
          </a:p>
        </p:txBody>
      </p:sp>
      <p:sp>
        <p:nvSpPr>
          <p:cNvPr id="200" name="Google Shape;200;p32"/>
          <p:cNvSpPr txBox="1">
            <a:spLocks noGrp="1"/>
          </p:cNvSpPr>
          <p:nvPr>
            <p:ph type="subTitle" idx="1"/>
          </p:nvPr>
        </p:nvSpPr>
        <p:spPr>
          <a:xfrm>
            <a:off x="3076067" y="2376871"/>
            <a:ext cx="2867200" cy="1023600"/>
          </a:xfrm>
        </p:spPr>
        <p:txBody>
          <a:bodyPr/>
          <a:lstStyle/>
          <a:p>
            <a:pPr marL="0" indent="0"/>
            <a:r>
              <a:rPr lang="es-ES" dirty="0" err="1"/>
              <a:t>Weights</a:t>
            </a:r>
            <a:r>
              <a:rPr lang="es-ES" dirty="0"/>
              <a:t>, </a:t>
            </a:r>
            <a:r>
              <a:rPr lang="es-ES" dirty="0" err="1"/>
              <a:t>bias</a:t>
            </a:r>
            <a:r>
              <a:rPr lang="es-ES" dirty="0"/>
              <a:t>, </a:t>
            </a:r>
            <a:r>
              <a:rPr lang="es-ES" dirty="0" err="1"/>
              <a:t>activation</a:t>
            </a:r>
            <a:r>
              <a:rPr lang="es-ES" dirty="0"/>
              <a:t> </a:t>
            </a:r>
            <a:r>
              <a:rPr lang="es-ES" dirty="0" err="1"/>
              <a:t>functions</a:t>
            </a:r>
            <a:endParaRPr lang="en-US" dirty="0"/>
          </a:p>
          <a:p>
            <a:pPr marL="0" indent="0"/>
            <a:endParaRPr lang="en" dirty="0"/>
          </a:p>
          <a:p>
            <a:endParaRPr lang="en" dirty="0"/>
          </a:p>
        </p:txBody>
      </p:sp>
      <p:sp>
        <p:nvSpPr>
          <p:cNvPr id="201" name="Google Shape;201;p32"/>
          <p:cNvSpPr txBox="1">
            <a:spLocks noGrp="1"/>
          </p:cNvSpPr>
          <p:nvPr>
            <p:ph type="ctrTitle" idx="4"/>
          </p:nvPr>
        </p:nvSpPr>
        <p:spPr>
          <a:xfrm>
            <a:off x="8367467" y="1929084"/>
            <a:ext cx="2867200" cy="512000"/>
          </a:xfrm>
        </p:spPr>
        <p:txBody>
          <a:bodyPr/>
          <a:lstStyle/>
          <a:p>
            <a:r>
              <a:rPr lang="es-ES" dirty="0"/>
              <a:t>ANN training </a:t>
            </a:r>
          </a:p>
        </p:txBody>
      </p:sp>
      <p:sp>
        <p:nvSpPr>
          <p:cNvPr id="202" name="Google Shape;202;p32"/>
          <p:cNvSpPr txBox="1">
            <a:spLocks noGrp="1"/>
          </p:cNvSpPr>
          <p:nvPr>
            <p:ph type="title" idx="5"/>
          </p:nvPr>
        </p:nvSpPr>
        <p:spPr/>
        <p:txBody>
          <a:bodyPr/>
          <a:lstStyle/>
          <a:p>
            <a:r>
              <a:rPr lang="en"/>
              <a:t>02</a:t>
            </a:r>
          </a:p>
        </p:txBody>
      </p:sp>
      <p:sp>
        <p:nvSpPr>
          <p:cNvPr id="203" name="Google Shape;203;p32"/>
          <p:cNvSpPr txBox="1">
            <a:spLocks noGrp="1"/>
          </p:cNvSpPr>
          <p:nvPr>
            <p:ph type="subTitle" idx="6"/>
          </p:nvPr>
        </p:nvSpPr>
        <p:spPr>
          <a:xfrm>
            <a:off x="8367467" y="2441084"/>
            <a:ext cx="3478370" cy="1023600"/>
          </a:xfrm>
        </p:spPr>
        <p:txBody>
          <a:bodyPr/>
          <a:lstStyle/>
          <a:p>
            <a:pPr marL="0" indent="0"/>
            <a:r>
              <a:rPr lang="en" dirty="0"/>
              <a:t>Different training steps, Optimization problem and hyperparameters</a:t>
            </a:r>
          </a:p>
        </p:txBody>
      </p:sp>
      <p:sp>
        <p:nvSpPr>
          <p:cNvPr id="204" name="Google Shape;204;p32"/>
          <p:cNvSpPr txBox="1">
            <a:spLocks noGrp="1"/>
          </p:cNvSpPr>
          <p:nvPr>
            <p:ph type="ctrTitle" idx="7"/>
          </p:nvPr>
        </p:nvSpPr>
        <p:spPr/>
        <p:txBody>
          <a:bodyPr/>
          <a:lstStyle/>
          <a:p>
            <a:r>
              <a:rPr lang="en-US" dirty="0"/>
              <a:t>Use Case</a:t>
            </a:r>
          </a:p>
        </p:txBody>
      </p:sp>
      <p:sp>
        <p:nvSpPr>
          <p:cNvPr id="205" name="Google Shape;205;p32"/>
          <p:cNvSpPr txBox="1">
            <a:spLocks noGrp="1"/>
          </p:cNvSpPr>
          <p:nvPr>
            <p:ph type="title" idx="8"/>
          </p:nvPr>
        </p:nvSpPr>
        <p:spPr/>
        <p:txBody>
          <a:bodyPr/>
          <a:lstStyle/>
          <a:p>
            <a:r>
              <a:rPr lang="en"/>
              <a:t>03</a:t>
            </a:r>
          </a:p>
        </p:txBody>
      </p:sp>
      <p:sp>
        <p:nvSpPr>
          <p:cNvPr id="206" name="Google Shape;206;p32"/>
          <p:cNvSpPr txBox="1">
            <a:spLocks noGrp="1"/>
          </p:cNvSpPr>
          <p:nvPr>
            <p:ph type="subTitle" idx="9"/>
          </p:nvPr>
        </p:nvSpPr>
        <p:spPr>
          <a:xfrm>
            <a:off x="2856734" y="4272623"/>
            <a:ext cx="2867200" cy="1023600"/>
          </a:xfrm>
        </p:spPr>
        <p:txBody>
          <a:bodyPr/>
          <a:lstStyle/>
          <a:p>
            <a:r>
              <a:rPr lang="en-US" dirty="0"/>
              <a:t>	California housing dataset Median house classification problem</a:t>
            </a:r>
          </a:p>
          <a:p>
            <a:endParaRPr lang="en-US" dirty="0"/>
          </a:p>
        </p:txBody>
      </p:sp>
      <p:sp>
        <p:nvSpPr>
          <p:cNvPr id="207" name="Google Shape;207;p32"/>
          <p:cNvSpPr txBox="1">
            <a:spLocks noGrp="1"/>
          </p:cNvSpPr>
          <p:nvPr>
            <p:ph type="ctrTitle" idx="13"/>
          </p:nvPr>
        </p:nvSpPr>
        <p:spPr/>
        <p:txBody>
          <a:bodyPr/>
          <a:lstStyle/>
          <a:p>
            <a:r>
              <a:rPr lang="en-US" dirty="0"/>
              <a:t>Python script</a:t>
            </a:r>
          </a:p>
        </p:txBody>
      </p:sp>
      <p:sp>
        <p:nvSpPr>
          <p:cNvPr id="208" name="Google Shape;208;p32"/>
          <p:cNvSpPr txBox="1">
            <a:spLocks noGrp="1"/>
          </p:cNvSpPr>
          <p:nvPr>
            <p:ph type="title" idx="14"/>
          </p:nvPr>
        </p:nvSpPr>
        <p:spPr/>
        <p:txBody>
          <a:bodyPr/>
          <a:lstStyle/>
          <a:p>
            <a:r>
              <a:rPr lang="en"/>
              <a:t>04</a:t>
            </a:r>
          </a:p>
        </p:txBody>
      </p:sp>
      <p:sp>
        <p:nvSpPr>
          <p:cNvPr id="209" name="Google Shape;209;p32"/>
          <p:cNvSpPr txBox="1">
            <a:spLocks noGrp="1"/>
          </p:cNvSpPr>
          <p:nvPr>
            <p:ph type="subTitle" idx="15"/>
          </p:nvPr>
        </p:nvSpPr>
        <p:spPr>
          <a:xfrm>
            <a:off x="8367467" y="4375558"/>
            <a:ext cx="3172266" cy="1023600"/>
          </a:xfrm>
        </p:spPr>
        <p:txBody>
          <a:bodyPr/>
          <a:lstStyle/>
          <a:p>
            <a:pPr marL="0" indent="0"/>
            <a:r>
              <a:rPr lang="en-US" dirty="0"/>
              <a:t>Hands on a Multilayer </a:t>
            </a:r>
            <a:r>
              <a:rPr lang="en-US" dirty="0" err="1"/>
              <a:t>perceptrons</a:t>
            </a:r>
            <a:r>
              <a:rPr lang="en-US" dirty="0"/>
              <a:t> </a:t>
            </a:r>
          </a:p>
          <a:p>
            <a:pPr marL="0" indent="0"/>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8321AB-DE5A-63AA-8053-8BDA862712E2}"/>
              </a:ext>
            </a:extLst>
          </p:cNvPr>
          <p:cNvSpPr>
            <a:spLocks noGrp="1"/>
          </p:cNvSpPr>
          <p:nvPr>
            <p:ph type="sldNum" sz="quarter" idx="12"/>
          </p:nvPr>
        </p:nvSpPr>
        <p:spPr/>
        <p:txBody>
          <a:bodyPr/>
          <a:lstStyle/>
          <a:p>
            <a:fld id="{863887D3-EABE-46C7-BEBB-4CA6FCD66106}" type="slidenum">
              <a:rPr lang="en-US" smtClean="0"/>
              <a:t>20</a:t>
            </a:fld>
            <a:endParaRPr lang="en-US"/>
          </a:p>
        </p:txBody>
      </p:sp>
      <p:pic>
        <p:nvPicPr>
          <p:cNvPr id="4" name="Picture 3">
            <a:extLst>
              <a:ext uri="{FF2B5EF4-FFF2-40B4-BE49-F238E27FC236}">
                <a16:creationId xmlns:a16="http://schemas.microsoft.com/office/drawing/2014/main" id="{B03C7EAB-C498-56A7-4D26-8CF0E86D38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15000"/>
                    </a14:imgEffect>
                  </a14:imgLayer>
                </a14:imgProps>
              </a:ext>
            </a:extLst>
          </a:blip>
          <a:stretch>
            <a:fillRect/>
          </a:stretch>
        </p:blipFill>
        <p:spPr>
          <a:xfrm>
            <a:off x="554805" y="3335777"/>
            <a:ext cx="6832797" cy="3203135"/>
          </a:xfrm>
          <a:prstGeom prst="rect">
            <a:avLst/>
          </a:prstGeom>
        </p:spPr>
      </p:pic>
      <p:sp>
        <p:nvSpPr>
          <p:cNvPr id="6" name="TextBox 5">
            <a:extLst>
              <a:ext uri="{FF2B5EF4-FFF2-40B4-BE49-F238E27FC236}">
                <a16:creationId xmlns:a16="http://schemas.microsoft.com/office/drawing/2014/main" id="{352C1730-61F9-BBEF-8787-B1DAD9E0F986}"/>
              </a:ext>
            </a:extLst>
          </p:cNvPr>
          <p:cNvSpPr txBox="1"/>
          <p:nvPr/>
        </p:nvSpPr>
        <p:spPr>
          <a:xfrm>
            <a:off x="554804" y="1301127"/>
            <a:ext cx="10798995" cy="923330"/>
          </a:xfrm>
          <a:prstGeom prst="rect">
            <a:avLst/>
          </a:prstGeom>
          <a:noFill/>
        </p:spPr>
        <p:txBody>
          <a:bodyPr wrap="square">
            <a:spAutoFit/>
          </a:bodyPr>
          <a:lstStyle/>
          <a:p>
            <a:r>
              <a:rPr lang="en-US" dirty="0"/>
              <a:t>The </a:t>
            </a:r>
            <a:r>
              <a:rPr lang="en-US" i="0" dirty="0">
                <a:solidFill>
                  <a:srgbClr val="374151"/>
                </a:solidFill>
                <a:effectLst/>
                <a:latin typeface="Söhne"/>
              </a:rPr>
              <a:t>size </a:t>
            </a:r>
            <a:r>
              <a:rPr lang="en-US" b="0" i="0" dirty="0">
                <a:solidFill>
                  <a:srgbClr val="374151"/>
                </a:solidFill>
                <a:effectLst/>
                <a:latin typeface="Söhne"/>
              </a:rPr>
              <a:t>of the update is determined by the </a:t>
            </a:r>
            <a:r>
              <a:rPr lang="en-US" b="1" i="0" dirty="0">
                <a:solidFill>
                  <a:schemeClr val="accent1"/>
                </a:solidFill>
                <a:effectLst/>
                <a:latin typeface="Söhne"/>
              </a:rPr>
              <a:t>learning rate</a:t>
            </a:r>
            <a:r>
              <a:rPr lang="en-US" b="0" i="0" dirty="0">
                <a:solidFill>
                  <a:srgbClr val="374151"/>
                </a:solidFill>
                <a:effectLst/>
                <a:latin typeface="Söhne"/>
              </a:rPr>
              <a:t>, which is a hyperparameter that controls </a:t>
            </a:r>
            <a:r>
              <a:rPr lang="en-US" b="1" i="0" dirty="0">
                <a:solidFill>
                  <a:srgbClr val="374151"/>
                </a:solidFill>
                <a:effectLst/>
                <a:latin typeface="Söhne"/>
              </a:rPr>
              <a:t>how much the weights and biases are changed at each iteration</a:t>
            </a:r>
            <a:r>
              <a:rPr lang="en-US" dirty="0">
                <a:solidFill>
                  <a:srgbClr val="374151"/>
                </a:solidFill>
                <a:latin typeface="Söhne"/>
              </a:rPr>
              <a:t> </a:t>
            </a:r>
            <a:r>
              <a:rPr lang="en-US" b="0" i="0" dirty="0">
                <a:solidFill>
                  <a:srgbClr val="374151"/>
                </a:solidFill>
                <a:effectLst/>
                <a:latin typeface="Söhne"/>
              </a:rPr>
              <a:t>in response to the error calculated by the cost function during backpropagation.</a:t>
            </a:r>
            <a:endParaRPr lang="en-US" dirty="0"/>
          </a:p>
        </p:txBody>
      </p:sp>
      <p:pic>
        <p:nvPicPr>
          <p:cNvPr id="8" name="Picture 7">
            <a:extLst>
              <a:ext uri="{FF2B5EF4-FFF2-40B4-BE49-F238E27FC236}">
                <a16:creationId xmlns:a16="http://schemas.microsoft.com/office/drawing/2014/main" id="{59616E9C-DF1C-EFCA-5A79-945CE2B3C6F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2290" name="Picture 2" descr="Build an Artificial Neural Network From Scratch: Part 1 - KDnuggets">
            <a:extLst>
              <a:ext uri="{FF2B5EF4-FFF2-40B4-BE49-F238E27FC236}">
                <a16:creationId xmlns:a16="http://schemas.microsoft.com/office/drawing/2014/main" id="{34F81339-BD8A-9FF5-3A08-244A8FA38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1780" y="3473448"/>
            <a:ext cx="4539722" cy="29277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288AF00-0279-9BEA-9DF9-AC908378006D}"/>
              </a:ext>
            </a:extLst>
          </p:cNvPr>
          <p:cNvSpPr txBox="1"/>
          <p:nvPr/>
        </p:nvSpPr>
        <p:spPr>
          <a:xfrm>
            <a:off x="554804" y="2275898"/>
            <a:ext cx="10939005" cy="923330"/>
          </a:xfrm>
          <a:prstGeom prst="rect">
            <a:avLst/>
          </a:prstGeom>
          <a:noFill/>
        </p:spPr>
        <p:txBody>
          <a:bodyPr wrap="square">
            <a:spAutoFit/>
          </a:bodyPr>
          <a:lstStyle/>
          <a:p>
            <a:pPr algn="l"/>
            <a:r>
              <a:rPr lang="en-US" b="0" i="0" dirty="0">
                <a:solidFill>
                  <a:srgbClr val="374151"/>
                </a:solidFill>
                <a:effectLst/>
                <a:latin typeface="Söhne"/>
              </a:rPr>
              <a:t>It affects the </a:t>
            </a:r>
            <a:r>
              <a:rPr lang="en-US" b="1" i="0" dirty="0">
                <a:solidFill>
                  <a:srgbClr val="374151"/>
                </a:solidFill>
                <a:effectLst/>
                <a:latin typeface="Söhne"/>
              </a:rPr>
              <a:t>performance and spe</a:t>
            </a:r>
            <a:r>
              <a:rPr lang="en-US" b="0" i="0" dirty="0">
                <a:solidFill>
                  <a:srgbClr val="374151"/>
                </a:solidFill>
                <a:effectLst/>
                <a:latin typeface="Söhne"/>
              </a:rPr>
              <a:t>ed of the training process. If the learning rate is too high, the weights and biases may oscillate back and forth (B), and the model may fail to converge to a good solution. If the learning rate is too low, the training process may be very slow and may get stuck in a local minimum.</a:t>
            </a:r>
          </a:p>
        </p:txBody>
      </p:sp>
      <p:sp>
        <p:nvSpPr>
          <p:cNvPr id="12" name="TextBox 11">
            <a:extLst>
              <a:ext uri="{FF2B5EF4-FFF2-40B4-BE49-F238E27FC236}">
                <a16:creationId xmlns:a16="http://schemas.microsoft.com/office/drawing/2014/main" id="{C6A3CEF6-2A71-9758-5359-77E7C5A5B536}"/>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51837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21</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2A589879-B7A7-E6D0-B8A3-D2F884CFCBB8}"/>
              </a:ext>
            </a:extLst>
          </p:cNvPr>
          <p:cNvSpPr txBox="1"/>
          <p:nvPr/>
        </p:nvSpPr>
        <p:spPr>
          <a:xfrm>
            <a:off x="455123" y="1378385"/>
            <a:ext cx="11380794" cy="1200329"/>
          </a:xfrm>
          <a:prstGeom prst="rect">
            <a:avLst/>
          </a:prstGeom>
          <a:noFill/>
        </p:spPr>
        <p:txBody>
          <a:bodyPr wrap="square">
            <a:spAutoFit/>
          </a:bodyPr>
          <a:lstStyle/>
          <a:p>
            <a:r>
              <a:rPr lang="en-US" b="0" i="0" dirty="0">
                <a:solidFill>
                  <a:srgbClr val="292929"/>
                </a:solidFill>
                <a:effectLst/>
                <a:latin typeface="source-serif-pro"/>
              </a:rPr>
              <a:t>Overfitting refers to the phenomenon where a neural network models the </a:t>
            </a:r>
            <a:r>
              <a:rPr lang="en-US" b="1" i="0" dirty="0">
                <a:solidFill>
                  <a:srgbClr val="292929"/>
                </a:solidFill>
                <a:effectLst/>
                <a:latin typeface="source-serif-pro"/>
              </a:rPr>
              <a:t>training data very well </a:t>
            </a:r>
            <a:r>
              <a:rPr lang="en-US" b="0" i="0" dirty="0">
                <a:solidFill>
                  <a:srgbClr val="292929"/>
                </a:solidFill>
                <a:effectLst/>
                <a:latin typeface="source-serif-pro"/>
              </a:rPr>
              <a:t>but </a:t>
            </a:r>
            <a:r>
              <a:rPr lang="en-US" b="1" i="0" dirty="0">
                <a:solidFill>
                  <a:srgbClr val="292929"/>
                </a:solidFill>
                <a:effectLst/>
                <a:latin typeface="source-serif-pro"/>
              </a:rPr>
              <a:t>fails</a:t>
            </a:r>
            <a:r>
              <a:rPr lang="en-US" b="0" i="0" dirty="0">
                <a:solidFill>
                  <a:srgbClr val="292929"/>
                </a:solidFill>
                <a:effectLst/>
                <a:latin typeface="source-serif-pro"/>
              </a:rPr>
              <a:t> when it sees </a:t>
            </a:r>
            <a:r>
              <a:rPr lang="en-US" b="1" i="0" dirty="0">
                <a:solidFill>
                  <a:srgbClr val="292929"/>
                </a:solidFill>
                <a:effectLst/>
                <a:latin typeface="source-serif-pro"/>
              </a:rPr>
              <a:t>new data </a:t>
            </a:r>
            <a:r>
              <a:rPr lang="en-US" b="0" i="0" dirty="0">
                <a:solidFill>
                  <a:srgbClr val="292929"/>
                </a:solidFill>
                <a:effectLst/>
                <a:latin typeface="source-serif-pro"/>
              </a:rPr>
              <a:t>from the same problem domain. </a:t>
            </a:r>
          </a:p>
          <a:p>
            <a:r>
              <a:rPr lang="en-US" b="0" i="0" dirty="0">
                <a:solidFill>
                  <a:srgbClr val="292929"/>
                </a:solidFill>
                <a:effectLst/>
                <a:latin typeface="source-serif-pro"/>
              </a:rPr>
              <a:t>Overfitting is caused by noise in the training data that the neural network picks up during training and learns it as an underlying concept of the data.</a:t>
            </a:r>
            <a:endParaRPr lang="en-US" dirty="0"/>
          </a:p>
        </p:txBody>
      </p:sp>
      <p:sp>
        <p:nvSpPr>
          <p:cNvPr id="7" name="TextBox 6">
            <a:extLst>
              <a:ext uri="{FF2B5EF4-FFF2-40B4-BE49-F238E27FC236}">
                <a16:creationId xmlns:a16="http://schemas.microsoft.com/office/drawing/2014/main" id="{DA1BDAD5-4784-7DA6-5FB7-6911FC6E67F9}"/>
              </a:ext>
            </a:extLst>
          </p:cNvPr>
          <p:cNvSpPr txBox="1"/>
          <p:nvPr/>
        </p:nvSpPr>
        <p:spPr>
          <a:xfrm>
            <a:off x="744127" y="5671942"/>
            <a:ext cx="10802785" cy="646331"/>
          </a:xfrm>
          <a:prstGeom prst="rect">
            <a:avLst/>
          </a:prstGeom>
          <a:noFill/>
        </p:spPr>
        <p:txBody>
          <a:bodyPr wrap="square">
            <a:spAutoFit/>
          </a:bodyPr>
          <a:lstStyle/>
          <a:p>
            <a:pPr algn="l"/>
            <a:r>
              <a:rPr lang="en-US" b="0" i="0" dirty="0">
                <a:solidFill>
                  <a:srgbClr val="292929"/>
                </a:solidFill>
                <a:effectLst/>
                <a:latin typeface="source-serif-pro"/>
              </a:rPr>
              <a:t>Usually overfitting occurs in more complex neural network models (many layers, many neurons). </a:t>
            </a:r>
          </a:p>
          <a:p>
            <a:pPr algn="l"/>
            <a:r>
              <a:rPr lang="en-US" b="0" i="0" dirty="0">
                <a:solidFill>
                  <a:srgbClr val="292929"/>
                </a:solidFill>
                <a:effectLst/>
                <a:latin typeface="source-serif-pro"/>
              </a:rPr>
              <a:t>The complexity of the neural network can be reduced by using L1 and L2 regularization as well as dropout</a:t>
            </a:r>
          </a:p>
        </p:txBody>
      </p:sp>
      <p:sp>
        <p:nvSpPr>
          <p:cNvPr id="8" name="TextBox 7">
            <a:extLst>
              <a:ext uri="{FF2B5EF4-FFF2-40B4-BE49-F238E27FC236}">
                <a16:creationId xmlns:a16="http://schemas.microsoft.com/office/drawing/2014/main" id="{45801CA4-6D8A-4B62-8509-C1300550C5DC}"/>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Overfitting</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21506" name="Picture 2" descr="Guide to Prevent Overfitting in Neural Networks - Analytics Vidhya">
            <a:extLst>
              <a:ext uri="{FF2B5EF4-FFF2-40B4-BE49-F238E27FC236}">
                <a16:creationId xmlns:a16="http://schemas.microsoft.com/office/drawing/2014/main" id="{AAE2D353-56BE-163E-90B8-C2802091A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428" y="2997575"/>
            <a:ext cx="7606484" cy="257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5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22</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A2F1C2FD-9C33-B222-1144-E07C6BC9C18B}"/>
              </a:ext>
            </a:extLst>
          </p:cNvPr>
          <p:cNvSpPr txBox="1"/>
          <p:nvPr/>
        </p:nvSpPr>
        <p:spPr>
          <a:xfrm>
            <a:off x="1835693" y="4021232"/>
            <a:ext cx="8551524" cy="1631216"/>
          </a:xfrm>
          <a:prstGeom prst="rect">
            <a:avLst/>
          </a:prstGeom>
          <a:noFill/>
        </p:spPr>
        <p:txBody>
          <a:bodyPr wrap="square">
            <a:spAutoFit/>
          </a:bodyPr>
          <a:lstStyle/>
          <a:p>
            <a:r>
              <a:rPr lang="en-US" b="1" dirty="0">
                <a:solidFill>
                  <a:schemeClr val="accent1">
                    <a:lumMod val="75000"/>
                  </a:schemeClr>
                </a:solidFill>
              </a:rPr>
              <a:t>Regularization L1 </a:t>
            </a:r>
            <a:r>
              <a:rPr lang="en-US" dirty="0"/>
              <a:t>adds a penalization proportional to the </a:t>
            </a:r>
            <a:r>
              <a:rPr lang="en-US" b="1" dirty="0"/>
              <a:t>absolute values of weights </a:t>
            </a:r>
            <a:r>
              <a:rPr lang="en-US" dirty="0"/>
              <a:t>and </a:t>
            </a:r>
            <a:r>
              <a:rPr lang="en-US" b="0" i="0" dirty="0">
                <a:solidFill>
                  <a:srgbClr val="292929"/>
                </a:solidFill>
                <a:effectLst/>
                <a:latin typeface="source-serif-pro"/>
              </a:rPr>
              <a:t>forces the weight parameters to become </a:t>
            </a:r>
            <a:r>
              <a:rPr lang="en-US" b="1" i="0" dirty="0">
                <a:solidFill>
                  <a:srgbClr val="292929"/>
                </a:solidFill>
                <a:effectLst/>
                <a:latin typeface="source-serif-pro"/>
              </a:rPr>
              <a:t>zero</a:t>
            </a:r>
            <a:endParaRPr lang="en-US" b="1" dirty="0"/>
          </a:p>
          <a:p>
            <a:r>
              <a:rPr lang="en-US" sz="1000" dirty="0"/>
              <a:t> </a:t>
            </a:r>
          </a:p>
          <a:p>
            <a:r>
              <a:rPr lang="en-US" b="1" dirty="0">
                <a:solidFill>
                  <a:schemeClr val="accent1">
                    <a:lumMod val="75000"/>
                  </a:schemeClr>
                </a:solidFill>
              </a:rPr>
              <a:t>Regularization L2 </a:t>
            </a:r>
            <a:r>
              <a:rPr lang="en-US" dirty="0"/>
              <a:t>adds a penalization proportional to the </a:t>
            </a:r>
            <a:r>
              <a:rPr lang="en-US" b="1" dirty="0"/>
              <a:t>squared value of weights </a:t>
            </a:r>
            <a:r>
              <a:rPr lang="en-US" dirty="0"/>
              <a:t>and </a:t>
            </a:r>
            <a:r>
              <a:rPr lang="en-US" b="0" i="0" dirty="0">
                <a:solidFill>
                  <a:srgbClr val="292929"/>
                </a:solidFill>
                <a:effectLst/>
                <a:latin typeface="source-serif-pro"/>
              </a:rPr>
              <a:t>forces the weight parameters towards zero (but </a:t>
            </a:r>
            <a:r>
              <a:rPr lang="en-US" b="1" i="0" dirty="0">
                <a:solidFill>
                  <a:srgbClr val="292929"/>
                </a:solidFill>
                <a:effectLst/>
                <a:latin typeface="source-serif-pro"/>
              </a:rPr>
              <a:t>never exactly zero</a:t>
            </a:r>
            <a:r>
              <a:rPr lang="en-US" b="0" i="0" dirty="0">
                <a:solidFill>
                  <a:srgbClr val="292929"/>
                </a:solidFill>
                <a:effectLst/>
                <a:latin typeface="source-serif-pro"/>
              </a:rPr>
              <a:t>)</a:t>
            </a:r>
          </a:p>
          <a:p>
            <a:endParaRPr lang="en-US" dirty="0"/>
          </a:p>
        </p:txBody>
      </p:sp>
      <p:sp>
        <p:nvSpPr>
          <p:cNvPr id="7" name="TextBox 6">
            <a:extLst>
              <a:ext uri="{FF2B5EF4-FFF2-40B4-BE49-F238E27FC236}">
                <a16:creationId xmlns:a16="http://schemas.microsoft.com/office/drawing/2014/main" id="{38F47AC3-7502-B5F4-774F-E8490E4D7682}"/>
              </a:ext>
            </a:extLst>
          </p:cNvPr>
          <p:cNvSpPr txBox="1"/>
          <p:nvPr/>
        </p:nvSpPr>
        <p:spPr>
          <a:xfrm>
            <a:off x="472429" y="1460722"/>
            <a:ext cx="11247142" cy="646331"/>
          </a:xfrm>
          <a:prstGeom prst="rect">
            <a:avLst/>
          </a:prstGeom>
          <a:noFill/>
        </p:spPr>
        <p:txBody>
          <a:bodyPr wrap="square">
            <a:spAutoFit/>
          </a:bodyPr>
          <a:lstStyle/>
          <a:p>
            <a:r>
              <a:rPr lang="en-US" b="1" i="0" dirty="0">
                <a:solidFill>
                  <a:schemeClr val="accent1">
                    <a:lumMod val="75000"/>
                  </a:schemeClr>
                </a:solidFill>
                <a:effectLst/>
                <a:latin typeface="source-serif-pro"/>
              </a:rPr>
              <a:t>Regularization</a:t>
            </a:r>
            <a:r>
              <a:rPr lang="en-US" b="0" i="0" dirty="0">
                <a:solidFill>
                  <a:srgbClr val="292929"/>
                </a:solidFill>
                <a:effectLst/>
                <a:latin typeface="source-serif-pro"/>
              </a:rPr>
              <a:t> refers to a set of different </a:t>
            </a:r>
            <a:r>
              <a:rPr lang="en-US" b="0" i="0" dirty="0">
                <a:effectLst/>
                <a:latin typeface="source-serif-pro"/>
              </a:rPr>
              <a:t>techniques that </a:t>
            </a:r>
            <a:r>
              <a:rPr lang="en-US" b="0" i="0" dirty="0">
                <a:effectLst/>
                <a:latin typeface="Söhne"/>
              </a:rPr>
              <a:t>help to control the complexity of the network and prevent overfitting, leading to better generalization performance on unseen data.</a:t>
            </a:r>
            <a:endParaRPr lang="en-US" dirty="0"/>
          </a:p>
        </p:txBody>
      </p:sp>
      <p:sp>
        <p:nvSpPr>
          <p:cNvPr id="12" name="TextBox 11">
            <a:extLst>
              <a:ext uri="{FF2B5EF4-FFF2-40B4-BE49-F238E27FC236}">
                <a16:creationId xmlns:a16="http://schemas.microsoft.com/office/drawing/2014/main" id="{8D8CCA69-B783-615D-4AA1-FA45A58F5559}"/>
              </a:ext>
            </a:extLst>
          </p:cNvPr>
          <p:cNvSpPr txBox="1"/>
          <p:nvPr/>
        </p:nvSpPr>
        <p:spPr>
          <a:xfrm>
            <a:off x="472429" y="2426234"/>
            <a:ext cx="11278052" cy="1200329"/>
          </a:xfrm>
          <a:prstGeom prst="rect">
            <a:avLst/>
          </a:prstGeom>
          <a:noFill/>
        </p:spPr>
        <p:txBody>
          <a:bodyPr wrap="square">
            <a:spAutoFit/>
          </a:bodyPr>
          <a:lstStyle/>
          <a:p>
            <a:r>
              <a:rPr lang="en-US" b="1" i="0" dirty="0">
                <a:solidFill>
                  <a:schemeClr val="accent1">
                    <a:lumMod val="75000"/>
                  </a:schemeClr>
                </a:solidFill>
                <a:effectLst/>
                <a:latin typeface="Söhne"/>
              </a:rPr>
              <a:t>L1 and L2 Regularization</a:t>
            </a:r>
            <a:endParaRPr lang="en-US" dirty="0">
              <a:solidFill>
                <a:srgbClr val="374151"/>
              </a:solidFill>
              <a:latin typeface="Söhne"/>
            </a:endParaRPr>
          </a:p>
          <a:p>
            <a:r>
              <a:rPr lang="en-US" b="0" i="0" dirty="0">
                <a:solidFill>
                  <a:srgbClr val="374151"/>
                </a:solidFill>
                <a:effectLst/>
                <a:latin typeface="Söhne"/>
              </a:rPr>
              <a:t>In this technique, a </a:t>
            </a:r>
            <a:r>
              <a:rPr lang="en-US" b="1" i="0" dirty="0">
                <a:solidFill>
                  <a:srgbClr val="374151"/>
                </a:solidFill>
                <a:effectLst/>
                <a:latin typeface="Söhne"/>
              </a:rPr>
              <a:t>penalty term is added to the cost function </a:t>
            </a:r>
            <a:r>
              <a:rPr lang="en-US" b="0" i="0" dirty="0">
                <a:solidFill>
                  <a:srgbClr val="374151"/>
                </a:solidFill>
                <a:effectLst/>
                <a:latin typeface="Söhne"/>
              </a:rPr>
              <a:t>that is being optimized during training. </a:t>
            </a:r>
          </a:p>
          <a:p>
            <a:r>
              <a:rPr lang="en-US" b="0" i="0" dirty="0">
                <a:solidFill>
                  <a:srgbClr val="374151"/>
                </a:solidFill>
                <a:effectLst/>
                <a:latin typeface="Söhne"/>
              </a:rPr>
              <a:t>The penalty term is based on the weights of the network, and it </a:t>
            </a:r>
            <a:r>
              <a:rPr lang="en-US" b="1" i="0" dirty="0">
                <a:solidFill>
                  <a:srgbClr val="374151"/>
                </a:solidFill>
                <a:effectLst/>
                <a:latin typeface="Söhne"/>
              </a:rPr>
              <a:t>encourages the network to use smaller weights</a:t>
            </a:r>
            <a:r>
              <a:rPr lang="en-US" b="0" i="0" dirty="0">
                <a:solidFill>
                  <a:srgbClr val="374151"/>
                </a:solidFill>
                <a:effectLst/>
                <a:latin typeface="Söhne"/>
              </a:rPr>
              <a:t>. </a:t>
            </a:r>
          </a:p>
          <a:p>
            <a:r>
              <a:rPr lang="en-US" b="0" i="0" dirty="0">
                <a:solidFill>
                  <a:srgbClr val="374151"/>
                </a:solidFill>
                <a:effectLst/>
                <a:latin typeface="Söhne"/>
              </a:rPr>
              <a:t>This, in turn, reduces the complexity of the network and helps prevent overfitting. </a:t>
            </a:r>
            <a:endParaRPr lang="en-US" dirty="0"/>
          </a:p>
        </p:txBody>
      </p:sp>
      <p:sp>
        <p:nvSpPr>
          <p:cNvPr id="13" name="TextBox 12">
            <a:extLst>
              <a:ext uri="{FF2B5EF4-FFF2-40B4-BE49-F238E27FC236}">
                <a16:creationId xmlns:a16="http://schemas.microsoft.com/office/drawing/2014/main" id="{094F25E2-884C-B718-D91D-70DBDFF0A687}"/>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7" name="TextBox 16">
            <a:extLst>
              <a:ext uri="{FF2B5EF4-FFF2-40B4-BE49-F238E27FC236}">
                <a16:creationId xmlns:a16="http://schemas.microsoft.com/office/drawing/2014/main" id="{89D5050A-16C8-F88A-9832-73F9C1508D76}"/>
              </a:ext>
            </a:extLst>
          </p:cNvPr>
          <p:cNvSpPr txBox="1"/>
          <p:nvPr/>
        </p:nvSpPr>
        <p:spPr>
          <a:xfrm>
            <a:off x="472429" y="5786660"/>
            <a:ext cx="10721940" cy="646331"/>
          </a:xfrm>
          <a:prstGeom prst="rect">
            <a:avLst/>
          </a:prstGeom>
          <a:noFill/>
        </p:spPr>
        <p:txBody>
          <a:bodyPr wrap="square">
            <a:spAutoFit/>
          </a:bodyPr>
          <a:lstStyle/>
          <a:p>
            <a:pPr algn="l"/>
            <a:r>
              <a:rPr lang="en-US" b="0" i="0" dirty="0">
                <a:solidFill>
                  <a:srgbClr val="292929"/>
                </a:solidFill>
                <a:effectLst/>
                <a:latin typeface="source-serif-pro"/>
              </a:rPr>
              <a:t>L1 regularization L2 regularization </a:t>
            </a:r>
            <a:r>
              <a:rPr lang="en-US" dirty="0">
                <a:solidFill>
                  <a:srgbClr val="292929"/>
                </a:solidFill>
                <a:latin typeface="source-serif-pro"/>
              </a:rPr>
              <a:t>helps to produce s</a:t>
            </a:r>
            <a:r>
              <a:rPr lang="en-US" b="0" i="0" dirty="0">
                <a:solidFill>
                  <a:srgbClr val="292929"/>
                </a:solidFill>
                <a:effectLst/>
                <a:latin typeface="source-serif-pro"/>
              </a:rPr>
              <a:t>maller weight parameters that make some neurons neglectable → neural network becomes less complex → less overfitting</a:t>
            </a:r>
          </a:p>
        </p:txBody>
      </p:sp>
    </p:spTree>
    <p:extLst>
      <p:ext uri="{BB962C8B-B14F-4D97-AF65-F5344CB8AC3E}">
        <p14:creationId xmlns:p14="http://schemas.microsoft.com/office/powerpoint/2010/main" val="1502994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23</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7" name="Picture 6">
            <a:extLst>
              <a:ext uri="{FF2B5EF4-FFF2-40B4-BE49-F238E27FC236}">
                <a16:creationId xmlns:a16="http://schemas.microsoft.com/office/drawing/2014/main" id="{013641E8-855E-E029-DA54-55121A3486B6}"/>
              </a:ext>
            </a:extLst>
          </p:cNvPr>
          <p:cNvPicPr>
            <a:picLocks noChangeAspect="1"/>
          </p:cNvPicPr>
          <p:nvPr/>
        </p:nvPicPr>
        <p:blipFill>
          <a:blip r:embed="rId4"/>
          <a:stretch>
            <a:fillRect/>
          </a:stretch>
        </p:blipFill>
        <p:spPr>
          <a:xfrm>
            <a:off x="838200" y="2905302"/>
            <a:ext cx="6277511" cy="3527689"/>
          </a:xfrm>
          <a:prstGeom prst="rect">
            <a:avLst/>
          </a:prstGeom>
        </p:spPr>
      </p:pic>
      <p:sp>
        <p:nvSpPr>
          <p:cNvPr id="13" name="TextBox 12">
            <a:extLst>
              <a:ext uri="{FF2B5EF4-FFF2-40B4-BE49-F238E27FC236}">
                <a16:creationId xmlns:a16="http://schemas.microsoft.com/office/drawing/2014/main" id="{2C1C5666-0B52-61FD-028C-394739855B51}"/>
              </a:ext>
            </a:extLst>
          </p:cNvPr>
          <p:cNvSpPr txBox="1"/>
          <p:nvPr/>
        </p:nvSpPr>
        <p:spPr>
          <a:xfrm>
            <a:off x="7369596" y="4878373"/>
            <a:ext cx="3911428" cy="1477328"/>
          </a:xfrm>
          <a:prstGeom prst="rect">
            <a:avLst/>
          </a:prstGeom>
          <a:noFill/>
        </p:spPr>
        <p:txBody>
          <a:bodyPr wrap="square">
            <a:spAutoFit/>
          </a:bodyPr>
          <a:lstStyle/>
          <a:p>
            <a:r>
              <a:rPr lang="en-US" dirty="0"/>
              <a:t>Every layer has a probability P or dropout rate of having its neuron dropped. </a:t>
            </a:r>
          </a:p>
          <a:p>
            <a:r>
              <a:rPr lang="en-US" b="1" dirty="0"/>
              <a:t>Different layers may have different probabilities. </a:t>
            </a:r>
          </a:p>
        </p:txBody>
      </p:sp>
      <p:sp>
        <p:nvSpPr>
          <p:cNvPr id="15" name="TextBox 14">
            <a:extLst>
              <a:ext uri="{FF2B5EF4-FFF2-40B4-BE49-F238E27FC236}">
                <a16:creationId xmlns:a16="http://schemas.microsoft.com/office/drawing/2014/main" id="{6F61D304-94F9-3259-B8DB-8F7A34C2567E}"/>
              </a:ext>
            </a:extLst>
          </p:cNvPr>
          <p:cNvSpPr txBox="1"/>
          <p:nvPr/>
        </p:nvSpPr>
        <p:spPr>
          <a:xfrm>
            <a:off x="557865" y="1334612"/>
            <a:ext cx="10610144" cy="1477328"/>
          </a:xfrm>
          <a:prstGeom prst="rect">
            <a:avLst/>
          </a:prstGeom>
          <a:noFill/>
        </p:spPr>
        <p:txBody>
          <a:bodyPr wrap="square">
            <a:spAutoFit/>
          </a:bodyPr>
          <a:lstStyle/>
          <a:p>
            <a:pPr algn="l"/>
            <a:r>
              <a:rPr lang="en-US" b="1" i="0" dirty="0">
                <a:solidFill>
                  <a:schemeClr val="accent1">
                    <a:lumMod val="75000"/>
                  </a:schemeClr>
                </a:solidFill>
                <a:effectLst/>
                <a:latin typeface="Söhne"/>
              </a:rPr>
              <a:t>Dropout </a:t>
            </a:r>
          </a:p>
          <a:p>
            <a:pPr algn="l"/>
            <a:r>
              <a:rPr lang="en-US" b="0" i="0" dirty="0">
                <a:solidFill>
                  <a:srgbClr val="374151"/>
                </a:solidFill>
                <a:effectLst/>
                <a:latin typeface="Söhne"/>
              </a:rPr>
              <a:t>In this technique, </a:t>
            </a:r>
            <a:r>
              <a:rPr lang="en-US" b="1" i="0" dirty="0">
                <a:solidFill>
                  <a:srgbClr val="374151"/>
                </a:solidFill>
                <a:effectLst/>
                <a:latin typeface="Söhne"/>
              </a:rPr>
              <a:t>random neurons are temporarily removed from the network during training</a:t>
            </a:r>
            <a:r>
              <a:rPr lang="en-US" b="0" i="0" dirty="0">
                <a:solidFill>
                  <a:srgbClr val="374151"/>
                </a:solidFill>
                <a:effectLst/>
                <a:latin typeface="Söhne"/>
              </a:rPr>
              <a:t>. This forces the network to learn more robust features that are not dependent on the presence of specific neurons.</a:t>
            </a:r>
          </a:p>
          <a:p>
            <a:pPr algn="l"/>
            <a:r>
              <a:rPr lang="en-US" dirty="0">
                <a:solidFill>
                  <a:srgbClr val="374151"/>
                </a:solidFill>
                <a:latin typeface="Söhne"/>
              </a:rPr>
              <a:t>Being a regularization techniques, randomly dropping the neurons </a:t>
            </a:r>
            <a:r>
              <a:rPr lang="en-US" b="0" i="0" dirty="0">
                <a:effectLst/>
                <a:latin typeface="Söhne"/>
              </a:rPr>
              <a:t>helps to control the complexity of the network and to prevent overfitting, leading to better generalization performance on unseen data.</a:t>
            </a:r>
            <a:endParaRPr lang="en-US" b="0" i="0" dirty="0">
              <a:solidFill>
                <a:srgbClr val="374151"/>
              </a:solidFill>
              <a:effectLst/>
              <a:latin typeface="Söhne"/>
            </a:endParaRPr>
          </a:p>
        </p:txBody>
      </p:sp>
      <p:sp>
        <p:nvSpPr>
          <p:cNvPr id="17" name="TextBox 16">
            <a:extLst>
              <a:ext uri="{FF2B5EF4-FFF2-40B4-BE49-F238E27FC236}">
                <a16:creationId xmlns:a16="http://schemas.microsoft.com/office/drawing/2014/main" id="{5B22ECCE-0991-4433-FAA2-D14BAFA735B6}"/>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4D5E3C2-0D2C-7AC1-4E32-6E6B391D9603}"/>
              </a:ext>
            </a:extLst>
          </p:cNvPr>
          <p:cNvSpPr txBox="1"/>
          <p:nvPr/>
        </p:nvSpPr>
        <p:spPr>
          <a:xfrm>
            <a:off x="7369596" y="3127867"/>
            <a:ext cx="3911428" cy="1477328"/>
          </a:xfrm>
          <a:prstGeom prst="rect">
            <a:avLst/>
          </a:prstGeom>
          <a:noFill/>
        </p:spPr>
        <p:txBody>
          <a:bodyPr wrap="square">
            <a:spAutoFit/>
          </a:bodyPr>
          <a:lstStyle/>
          <a:p>
            <a:pPr algn="l"/>
            <a:r>
              <a:rPr lang="en-US" b="0" i="0" dirty="0">
                <a:solidFill>
                  <a:srgbClr val="292929"/>
                </a:solidFill>
                <a:effectLst/>
                <a:latin typeface="source-serif-pro"/>
              </a:rPr>
              <a:t>During the dropout, </a:t>
            </a:r>
            <a:r>
              <a:rPr lang="en-US" b="1" i="0" dirty="0">
                <a:solidFill>
                  <a:srgbClr val="292929"/>
                </a:solidFill>
                <a:effectLst/>
                <a:latin typeface="source-serif-pro"/>
              </a:rPr>
              <a:t>some neurons get deactivated with a random probability P </a:t>
            </a:r>
            <a:r>
              <a:rPr lang="en-US" b="0" i="0" dirty="0">
                <a:solidFill>
                  <a:srgbClr val="292929"/>
                </a:solidFill>
                <a:effectLst/>
                <a:latin typeface="source-serif-pro"/>
              </a:rPr>
              <a:t>→ Neural network becomes less complex</a:t>
            </a:r>
            <a:r>
              <a:rPr lang="en-US" b="1" i="0" dirty="0">
                <a:solidFill>
                  <a:srgbClr val="292929"/>
                </a:solidFill>
                <a:effectLst/>
                <a:latin typeface="source-serif-pro"/>
              </a:rPr>
              <a:t> </a:t>
            </a:r>
            <a:r>
              <a:rPr lang="en-US" b="0" i="0" dirty="0">
                <a:solidFill>
                  <a:srgbClr val="292929"/>
                </a:solidFill>
                <a:effectLst/>
                <a:latin typeface="source-serif-pro"/>
              </a:rPr>
              <a:t>→ less overfitting</a:t>
            </a:r>
          </a:p>
        </p:txBody>
      </p:sp>
    </p:spTree>
    <p:extLst>
      <p:ext uri="{BB962C8B-B14F-4D97-AF65-F5344CB8AC3E}">
        <p14:creationId xmlns:p14="http://schemas.microsoft.com/office/powerpoint/2010/main" val="418740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24</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4D1F9EAD-0CCC-F78D-2D5D-4E870E71E55A}"/>
              </a:ext>
            </a:extLst>
          </p:cNvPr>
          <p:cNvSpPr txBox="1"/>
          <p:nvPr/>
        </p:nvSpPr>
        <p:spPr>
          <a:xfrm>
            <a:off x="570819" y="4549373"/>
            <a:ext cx="6097712" cy="1200329"/>
          </a:xfrm>
          <a:prstGeom prst="rect">
            <a:avLst/>
          </a:prstGeom>
          <a:noFill/>
        </p:spPr>
        <p:txBody>
          <a:bodyPr wrap="square">
            <a:spAutoFit/>
          </a:bodyPr>
          <a:lstStyle/>
          <a:p>
            <a:r>
              <a:rPr lang="en-US" dirty="0"/>
              <a:t>As the training process progresses, some weights usually grow up, If we stop earlier, we’ll keep weights smaller.</a:t>
            </a:r>
          </a:p>
          <a:p>
            <a:r>
              <a:rPr lang="en-US" dirty="0"/>
              <a:t>Also, early stopping requires </a:t>
            </a:r>
            <a:r>
              <a:rPr lang="en-US" b="1" dirty="0"/>
              <a:t>less computational </a:t>
            </a:r>
            <a:r>
              <a:rPr lang="en-US" dirty="0"/>
              <a:t>power than other methods. </a:t>
            </a:r>
          </a:p>
        </p:txBody>
      </p:sp>
      <p:sp>
        <p:nvSpPr>
          <p:cNvPr id="9" name="TextBox 8">
            <a:extLst>
              <a:ext uri="{FF2B5EF4-FFF2-40B4-BE49-F238E27FC236}">
                <a16:creationId xmlns:a16="http://schemas.microsoft.com/office/drawing/2014/main" id="{064CD671-17B4-97CF-4C15-405DF317C189}"/>
              </a:ext>
            </a:extLst>
          </p:cNvPr>
          <p:cNvSpPr txBox="1"/>
          <p:nvPr/>
        </p:nvSpPr>
        <p:spPr>
          <a:xfrm>
            <a:off x="541805" y="2870228"/>
            <a:ext cx="5889818" cy="1477328"/>
          </a:xfrm>
          <a:prstGeom prst="rect">
            <a:avLst/>
          </a:prstGeom>
          <a:noFill/>
        </p:spPr>
        <p:txBody>
          <a:bodyPr wrap="square">
            <a:spAutoFit/>
          </a:bodyPr>
          <a:lstStyle/>
          <a:p>
            <a:endParaRPr lang="en-US" b="1" dirty="0">
              <a:solidFill>
                <a:schemeClr val="accent1">
                  <a:lumMod val="75000"/>
                </a:schemeClr>
              </a:solidFill>
            </a:endParaRPr>
          </a:p>
          <a:p>
            <a:r>
              <a:rPr lang="en-US" dirty="0"/>
              <a:t>The idea is to </a:t>
            </a:r>
            <a:r>
              <a:rPr lang="en-US" b="1" dirty="0"/>
              <a:t>stop training before testing error increases</a:t>
            </a:r>
            <a:r>
              <a:rPr lang="en-US" dirty="0"/>
              <a:t>, keeping so the weights smaller and </a:t>
            </a:r>
            <a:r>
              <a:rPr lang="en-US" b="0" i="0" dirty="0">
                <a:effectLst/>
                <a:latin typeface="Söhne"/>
              </a:rPr>
              <a:t>controlling the complexity of the network to prevent overfitting</a:t>
            </a:r>
            <a:endParaRPr lang="en-US" dirty="0"/>
          </a:p>
          <a:p>
            <a:r>
              <a:rPr lang="en-US" dirty="0"/>
              <a:t> </a:t>
            </a:r>
          </a:p>
        </p:txBody>
      </p:sp>
      <p:pic>
        <p:nvPicPr>
          <p:cNvPr id="11" name="Picture 10">
            <a:extLst>
              <a:ext uri="{FF2B5EF4-FFF2-40B4-BE49-F238E27FC236}">
                <a16:creationId xmlns:a16="http://schemas.microsoft.com/office/drawing/2014/main" id="{9E0ACBFB-2DA2-EE7F-57F8-51048F84FF2E}"/>
              </a:ext>
            </a:extLst>
          </p:cNvPr>
          <p:cNvPicPr>
            <a:picLocks noChangeAspect="1"/>
          </p:cNvPicPr>
          <p:nvPr/>
        </p:nvPicPr>
        <p:blipFill>
          <a:blip r:embed="rId4"/>
          <a:stretch>
            <a:fillRect/>
          </a:stretch>
        </p:blipFill>
        <p:spPr>
          <a:xfrm>
            <a:off x="6528709" y="2701862"/>
            <a:ext cx="5092472" cy="3705617"/>
          </a:xfrm>
          <a:prstGeom prst="rect">
            <a:avLst/>
          </a:prstGeom>
        </p:spPr>
      </p:pic>
      <p:sp>
        <p:nvSpPr>
          <p:cNvPr id="15" name="TextBox 14">
            <a:extLst>
              <a:ext uri="{FF2B5EF4-FFF2-40B4-BE49-F238E27FC236}">
                <a16:creationId xmlns:a16="http://schemas.microsoft.com/office/drawing/2014/main" id="{3C59658E-2B8A-AE1B-9752-907EB2CA2891}"/>
              </a:ext>
            </a:extLst>
          </p:cNvPr>
          <p:cNvSpPr txBox="1"/>
          <p:nvPr/>
        </p:nvSpPr>
        <p:spPr>
          <a:xfrm>
            <a:off x="439063" y="492517"/>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843E8384-773A-439D-F677-B33A429036AB}"/>
              </a:ext>
            </a:extLst>
          </p:cNvPr>
          <p:cNvSpPr txBox="1"/>
          <p:nvPr/>
        </p:nvSpPr>
        <p:spPr>
          <a:xfrm>
            <a:off x="439063" y="1410503"/>
            <a:ext cx="11267691" cy="1200329"/>
          </a:xfrm>
          <a:prstGeom prst="rect">
            <a:avLst/>
          </a:prstGeom>
          <a:noFill/>
        </p:spPr>
        <p:txBody>
          <a:bodyPr wrap="square">
            <a:spAutoFit/>
          </a:bodyPr>
          <a:lstStyle/>
          <a:p>
            <a:pPr algn="l"/>
            <a:r>
              <a:rPr lang="en-US" b="1" i="0" dirty="0">
                <a:solidFill>
                  <a:schemeClr val="accent1">
                    <a:lumMod val="75000"/>
                  </a:schemeClr>
                </a:solidFill>
                <a:effectLst/>
                <a:latin typeface="Söhne"/>
              </a:rPr>
              <a:t>Early Stopping</a:t>
            </a:r>
          </a:p>
          <a:p>
            <a:pPr algn="l"/>
            <a:r>
              <a:rPr lang="en-US" b="0" i="0" dirty="0">
                <a:solidFill>
                  <a:srgbClr val="374151"/>
                </a:solidFill>
                <a:effectLst/>
                <a:latin typeface="Söhne"/>
              </a:rPr>
              <a:t>In this technique, the training process is stopped before the network is fully trained. This is done by monitoring the performance of the network on a validation set. When the performance on the validation set stops improving, the training process is stopped. This helps prevent overfitting by stopping the network from memorizing the training data.</a:t>
            </a:r>
          </a:p>
        </p:txBody>
      </p:sp>
    </p:spTree>
    <p:extLst>
      <p:ext uri="{BB962C8B-B14F-4D97-AF65-F5344CB8AC3E}">
        <p14:creationId xmlns:p14="http://schemas.microsoft.com/office/powerpoint/2010/main" val="3962033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p:txBody>
          <a:bodyPr/>
          <a:lstStyle/>
          <a:p>
            <a:fld id="{863887D3-EABE-46C7-BEBB-4CA6FCD66106}" type="slidenum">
              <a:rPr lang="en-US" smtClean="0"/>
              <a:t>25</a:t>
            </a:fld>
            <a:endParaRPr lang="en-US"/>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035971D0-7AF8-5E21-03C6-A965D1A737DD}"/>
              </a:ext>
            </a:extLst>
          </p:cNvPr>
          <p:cNvSpPr txBox="1"/>
          <p:nvPr/>
        </p:nvSpPr>
        <p:spPr>
          <a:xfrm>
            <a:off x="811658" y="1584909"/>
            <a:ext cx="10542142" cy="3693319"/>
          </a:xfrm>
          <a:prstGeom prst="rect">
            <a:avLst/>
          </a:prstGeom>
          <a:noFill/>
        </p:spPr>
        <p:txBody>
          <a:bodyPr wrap="square">
            <a:spAutoFit/>
          </a:bodyPr>
          <a:lstStyle/>
          <a:p>
            <a:pPr algn="just"/>
            <a:r>
              <a:rPr lang="en-US" b="1" i="0" dirty="0">
                <a:solidFill>
                  <a:schemeClr val="accent1">
                    <a:lumMod val="75000"/>
                  </a:schemeClr>
                </a:solidFill>
                <a:effectLst/>
                <a:latin typeface="Söhne"/>
              </a:rPr>
              <a:t>Normalization</a:t>
            </a:r>
            <a:r>
              <a:rPr lang="en-US" b="0" i="0" dirty="0">
                <a:solidFill>
                  <a:srgbClr val="222222"/>
                </a:solidFill>
                <a:effectLst/>
                <a:latin typeface="Söhne"/>
              </a:rPr>
              <a:t> </a:t>
            </a:r>
          </a:p>
          <a:p>
            <a:pPr algn="just"/>
            <a:r>
              <a:rPr lang="en-US" dirty="0">
                <a:solidFill>
                  <a:srgbClr val="222222"/>
                </a:solidFill>
                <a:latin typeface="Söhne"/>
              </a:rPr>
              <a:t>This technique </a:t>
            </a:r>
            <a:r>
              <a:rPr lang="en-US" b="0" i="0" dirty="0">
                <a:solidFill>
                  <a:srgbClr val="222222"/>
                </a:solidFill>
                <a:effectLst/>
                <a:latin typeface="Söhne"/>
              </a:rPr>
              <a:t>is a data pre-processing tool used to bring the </a:t>
            </a:r>
            <a:r>
              <a:rPr lang="en-US" b="1" i="0" dirty="0">
                <a:solidFill>
                  <a:srgbClr val="222222"/>
                </a:solidFill>
                <a:effectLst/>
                <a:latin typeface="Söhne"/>
              </a:rPr>
              <a:t>numerical data to a common scale without distorting its shape.</a:t>
            </a:r>
          </a:p>
          <a:p>
            <a:pPr algn="just"/>
            <a:endParaRPr lang="en-US" b="1" i="0" dirty="0">
              <a:solidFill>
                <a:srgbClr val="222222"/>
              </a:solidFill>
              <a:effectLst/>
              <a:latin typeface="Söhne"/>
            </a:endParaRPr>
          </a:p>
          <a:p>
            <a:pPr algn="just"/>
            <a:r>
              <a:rPr lang="en-US" b="0" i="0" dirty="0">
                <a:solidFill>
                  <a:srgbClr val="222222"/>
                </a:solidFill>
                <a:effectLst/>
                <a:latin typeface="Söhne"/>
              </a:rPr>
              <a:t>Generally, when we input the data to a machine or deep learning algorithm we tend to change the values to a  balanced scale. The reason we normalize is partly to ensure that our model can generalize appropriately.</a:t>
            </a:r>
          </a:p>
          <a:p>
            <a:pPr algn="just"/>
            <a:r>
              <a:rPr lang="en-US" b="0" i="0" dirty="0">
                <a:solidFill>
                  <a:srgbClr val="202124"/>
                </a:solidFill>
                <a:effectLst/>
                <a:latin typeface="Google Sans"/>
              </a:rPr>
              <a:t>This</a:t>
            </a:r>
            <a:r>
              <a:rPr lang="en-US" b="0" i="0" dirty="0">
                <a:solidFill>
                  <a:srgbClr val="040C28"/>
                </a:solidFill>
                <a:effectLst/>
                <a:latin typeface="Google Sans"/>
              </a:rPr>
              <a:t> method is used to make training of </a:t>
            </a:r>
            <a:r>
              <a:rPr lang="en-US" b="1" i="0" dirty="0">
                <a:solidFill>
                  <a:srgbClr val="040C28"/>
                </a:solidFill>
                <a:effectLst/>
                <a:latin typeface="Google Sans"/>
              </a:rPr>
              <a:t>artificial neural networks faster and more stable </a:t>
            </a:r>
            <a:r>
              <a:rPr lang="en-US" b="0" i="0" dirty="0">
                <a:solidFill>
                  <a:srgbClr val="040C28"/>
                </a:solidFill>
                <a:effectLst/>
                <a:latin typeface="Google Sans"/>
              </a:rPr>
              <a:t>through normalization of the layers' inputs </a:t>
            </a:r>
            <a:r>
              <a:rPr lang="en-US" b="1" i="0" dirty="0">
                <a:solidFill>
                  <a:srgbClr val="040C28"/>
                </a:solidFill>
                <a:effectLst/>
                <a:latin typeface="Google Sans"/>
              </a:rPr>
              <a:t>by re-centering and re-scaling</a:t>
            </a:r>
            <a:r>
              <a:rPr lang="en-US" b="0" i="0" dirty="0">
                <a:solidFill>
                  <a:srgbClr val="202124"/>
                </a:solidFill>
                <a:effectLst/>
                <a:latin typeface="Google Sans"/>
              </a:rPr>
              <a:t>.</a:t>
            </a:r>
            <a:endParaRPr lang="en-US" dirty="0">
              <a:solidFill>
                <a:srgbClr val="222222"/>
              </a:solidFill>
              <a:latin typeface="Söhne"/>
            </a:endParaRPr>
          </a:p>
          <a:p>
            <a:pPr algn="just"/>
            <a:endParaRPr lang="en-US" b="0" i="0" dirty="0">
              <a:solidFill>
                <a:srgbClr val="222222"/>
              </a:solidFill>
              <a:effectLst/>
              <a:latin typeface="Söhne"/>
            </a:endParaRPr>
          </a:p>
          <a:p>
            <a:pPr algn="just"/>
            <a:r>
              <a:rPr lang="en-US" b="0" i="0" dirty="0">
                <a:solidFill>
                  <a:srgbClr val="222222"/>
                </a:solidFill>
                <a:effectLst/>
                <a:latin typeface="Söhne"/>
              </a:rPr>
              <a:t>This happens a process adding extra layers in deep neural network. The new layer performs the standardizing and normalizing operations on the input of a layer coming from a previous layer.</a:t>
            </a:r>
          </a:p>
          <a:p>
            <a:pPr algn="just"/>
            <a:r>
              <a:rPr lang="en-US" b="0" i="0" dirty="0">
                <a:solidFill>
                  <a:srgbClr val="313B3F"/>
                </a:solidFill>
                <a:effectLst/>
                <a:latin typeface="Söhne"/>
              </a:rPr>
              <a:t>By normalizing all of our inputs to a standard scale, we're allowing the </a:t>
            </a:r>
            <a:r>
              <a:rPr lang="en-US" dirty="0">
                <a:solidFill>
                  <a:srgbClr val="313B3F"/>
                </a:solidFill>
                <a:effectLst/>
                <a:latin typeface="Söhne"/>
              </a:rPr>
              <a:t>network to </a:t>
            </a:r>
            <a:r>
              <a:rPr lang="en-US" dirty="0">
                <a:solidFill>
                  <a:srgbClr val="090A0B"/>
                </a:solidFill>
                <a:effectLst/>
                <a:latin typeface="Söhne"/>
              </a:rPr>
              <a:t>more quickly</a:t>
            </a:r>
            <a:r>
              <a:rPr lang="en-US" dirty="0">
                <a:solidFill>
                  <a:srgbClr val="313B3F"/>
                </a:solidFill>
                <a:effectLst/>
                <a:latin typeface="Söhne"/>
              </a:rPr>
              <a:t> learn the </a:t>
            </a:r>
            <a:r>
              <a:rPr lang="en-US" b="0" i="0" dirty="0">
                <a:solidFill>
                  <a:srgbClr val="313B3F"/>
                </a:solidFill>
                <a:effectLst/>
                <a:latin typeface="Söhne"/>
              </a:rPr>
              <a:t>optimal parameters for each input node.</a:t>
            </a:r>
            <a:endParaRPr lang="en-US" b="0" i="0" dirty="0">
              <a:solidFill>
                <a:srgbClr val="222222"/>
              </a:solidFill>
              <a:effectLst/>
              <a:latin typeface="Söhne"/>
            </a:endParaRPr>
          </a:p>
        </p:txBody>
      </p:sp>
      <p:sp>
        <p:nvSpPr>
          <p:cNvPr id="4" name="TextBox 3">
            <a:extLst>
              <a:ext uri="{FF2B5EF4-FFF2-40B4-BE49-F238E27FC236}">
                <a16:creationId xmlns:a16="http://schemas.microsoft.com/office/drawing/2014/main" id="{8EDF4131-4C26-65D0-FD30-4DFD8C91EC9F}"/>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5239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3E276-4460-FE0A-A637-1D973D9D6B64}"/>
              </a:ext>
            </a:extLst>
          </p:cNvPr>
          <p:cNvSpPr>
            <a:spLocks noGrp="1"/>
          </p:cNvSpPr>
          <p:nvPr>
            <p:ph type="sldNum" sz="quarter" idx="12"/>
          </p:nvPr>
        </p:nvSpPr>
        <p:spPr/>
        <p:txBody>
          <a:bodyPr/>
          <a:lstStyle/>
          <a:p>
            <a:fld id="{863887D3-EABE-46C7-BEBB-4CA6FCD66106}" type="slidenum">
              <a:rPr lang="en-US" smtClean="0"/>
              <a:t>26</a:t>
            </a:fld>
            <a:endParaRPr lang="en-US"/>
          </a:p>
        </p:txBody>
      </p:sp>
      <p:pic>
        <p:nvPicPr>
          <p:cNvPr id="3" name="Picture 2">
            <a:extLst>
              <a:ext uri="{FF2B5EF4-FFF2-40B4-BE49-F238E27FC236}">
                <a16:creationId xmlns:a16="http://schemas.microsoft.com/office/drawing/2014/main" id="{653B72C9-0C68-8FCE-D4F3-94A8DABC7A8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16CDC6D0-FED4-6E62-0E02-D48CA52E067B}"/>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a:t>
            </a:r>
            <a:r>
              <a:rPr lang="es-ES" sz="4400" dirty="0" err="1">
                <a:solidFill>
                  <a:srgbClr val="4472C4"/>
                </a:solidFill>
                <a:latin typeface="Calibri Light" panose="020F0302020204030204"/>
                <a:ea typeface="+mj-ea"/>
                <a:cs typeface="+mj-cs"/>
              </a:rPr>
              <a:t>Testing</a:t>
            </a:r>
            <a:r>
              <a:rPr lang="es-ES" sz="4400" dirty="0">
                <a:solidFill>
                  <a:srgbClr val="4472C4"/>
                </a:solidFill>
                <a:latin typeface="Calibri Light" panose="020F0302020204030204"/>
                <a:ea typeface="+mj-ea"/>
                <a:cs typeface="+mj-cs"/>
              </a:rPr>
              <a:t>/</a:t>
            </a:r>
            <a:r>
              <a:rPr lang="es-ES" sz="4400" dirty="0" err="1">
                <a:solidFill>
                  <a:srgbClr val="4472C4"/>
                </a:solidFill>
                <a:latin typeface="Calibri Light" panose="020F0302020204030204"/>
                <a:ea typeface="+mj-ea"/>
                <a:cs typeface="+mj-cs"/>
              </a:rPr>
              <a:t>validation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C6C95FB4-1A9E-47B9-8150-B5DEB68749E4}"/>
              </a:ext>
            </a:extLst>
          </p:cNvPr>
          <p:cNvSpPr txBox="1"/>
          <p:nvPr/>
        </p:nvSpPr>
        <p:spPr>
          <a:xfrm>
            <a:off x="455123" y="1656963"/>
            <a:ext cx="7045012" cy="923330"/>
          </a:xfrm>
          <a:prstGeom prst="rect">
            <a:avLst/>
          </a:prstGeom>
          <a:noFill/>
        </p:spPr>
        <p:txBody>
          <a:bodyPr wrap="square">
            <a:spAutoFit/>
          </a:bodyPr>
          <a:lstStyle/>
          <a:p>
            <a:r>
              <a:rPr lang="en-US" b="1" dirty="0"/>
              <a:t>Training set</a:t>
            </a:r>
            <a:r>
              <a:rPr lang="en-US" dirty="0"/>
              <a:t>: adjust the parameters: weights and bias. </a:t>
            </a:r>
          </a:p>
          <a:p>
            <a:r>
              <a:rPr lang="en-US" b="1" dirty="0"/>
              <a:t>Development or validation (test) set</a:t>
            </a:r>
            <a:r>
              <a:rPr lang="en-US" dirty="0"/>
              <a:t>: tune the model: hyperparameters. </a:t>
            </a:r>
          </a:p>
          <a:p>
            <a:r>
              <a:rPr lang="en-US" b="1" dirty="0"/>
              <a:t>(Final) test set</a:t>
            </a:r>
            <a:r>
              <a:rPr lang="en-US" dirty="0"/>
              <a:t>: Reliability.</a:t>
            </a:r>
          </a:p>
        </p:txBody>
      </p:sp>
      <p:sp>
        <p:nvSpPr>
          <p:cNvPr id="6" name="TextBox 5">
            <a:extLst>
              <a:ext uri="{FF2B5EF4-FFF2-40B4-BE49-F238E27FC236}">
                <a16:creationId xmlns:a16="http://schemas.microsoft.com/office/drawing/2014/main" id="{DDCC5345-5C90-5B97-A79A-AFBA8B36C427}"/>
              </a:ext>
            </a:extLst>
          </p:cNvPr>
          <p:cNvSpPr txBox="1"/>
          <p:nvPr/>
        </p:nvSpPr>
        <p:spPr>
          <a:xfrm>
            <a:off x="455123" y="3170453"/>
            <a:ext cx="6849803" cy="2862322"/>
          </a:xfrm>
          <a:prstGeom prst="rect">
            <a:avLst/>
          </a:prstGeom>
          <a:noFill/>
        </p:spPr>
        <p:txBody>
          <a:bodyPr wrap="square">
            <a:spAutoFit/>
          </a:bodyPr>
          <a:lstStyle/>
          <a:p>
            <a:r>
              <a:rPr lang="en-US" b="1" dirty="0">
                <a:solidFill>
                  <a:schemeClr val="accent1">
                    <a:lumMod val="75000"/>
                  </a:schemeClr>
                </a:solidFill>
              </a:rPr>
              <a:t>Training set </a:t>
            </a:r>
            <a:r>
              <a:rPr lang="en-US" dirty="0"/>
              <a:t>is the data employed to adjust the parameters in the training process: weights and bias (</a:t>
            </a:r>
            <a:r>
              <a:rPr lang="en-US" b="1" dirty="0"/>
              <a:t>parameters</a:t>
            </a:r>
            <a:r>
              <a:rPr lang="en-US" dirty="0"/>
              <a:t>). </a:t>
            </a:r>
          </a:p>
          <a:p>
            <a:r>
              <a:rPr lang="en-US" dirty="0"/>
              <a:t>Development or </a:t>
            </a:r>
            <a:r>
              <a:rPr lang="en-US" b="1" dirty="0">
                <a:solidFill>
                  <a:schemeClr val="accent1">
                    <a:lumMod val="75000"/>
                  </a:schemeClr>
                </a:solidFill>
              </a:rPr>
              <a:t>validation (test) set </a:t>
            </a:r>
            <a:r>
              <a:rPr lang="en-US" dirty="0"/>
              <a:t>is employed to measure </a:t>
            </a:r>
            <a:r>
              <a:rPr lang="en-US" b="1" dirty="0"/>
              <a:t>how well the model classifies unseen data</a:t>
            </a:r>
            <a:r>
              <a:rPr lang="en-US" dirty="0"/>
              <a:t> and tune the</a:t>
            </a:r>
            <a:r>
              <a:rPr lang="en-US" b="1" dirty="0"/>
              <a:t> hyperparameters </a:t>
            </a:r>
            <a:r>
              <a:rPr lang="en-US" dirty="0"/>
              <a:t>(e.g. learning rate) accordingly.</a:t>
            </a:r>
          </a:p>
          <a:p>
            <a:r>
              <a:rPr lang="en-US" b="1" dirty="0">
                <a:solidFill>
                  <a:schemeClr val="accent1">
                    <a:lumMod val="75000"/>
                  </a:schemeClr>
                </a:solidFill>
              </a:rPr>
              <a:t>(Final) test set </a:t>
            </a:r>
            <a:r>
              <a:rPr lang="en-US" dirty="0"/>
              <a:t>is never presented until the model is totally finished (tuned) to predict </a:t>
            </a:r>
            <a:r>
              <a:rPr lang="en-US" b="1" dirty="0"/>
              <a:t>how the model fits the problem. </a:t>
            </a:r>
          </a:p>
          <a:p>
            <a:endParaRPr lang="en-US" b="1" dirty="0"/>
          </a:p>
          <a:p>
            <a:r>
              <a:rPr lang="en-US" dirty="0"/>
              <a:t>Measuring performance </a:t>
            </a:r>
            <a:endParaRPr lang="en-US" b="1" dirty="0"/>
          </a:p>
          <a:p>
            <a:r>
              <a:rPr lang="en-US" b="1" dirty="0">
                <a:solidFill>
                  <a:schemeClr val="accent1">
                    <a:lumMod val="75000"/>
                  </a:schemeClr>
                </a:solidFill>
              </a:rPr>
              <a:t>Accuracy </a:t>
            </a:r>
            <a:r>
              <a:rPr lang="en-US" b="1" dirty="0"/>
              <a:t>is percentage of correctly classified examples. </a:t>
            </a:r>
          </a:p>
        </p:txBody>
      </p:sp>
      <p:pic>
        <p:nvPicPr>
          <p:cNvPr id="7" name="Picture 6">
            <a:extLst>
              <a:ext uri="{FF2B5EF4-FFF2-40B4-BE49-F238E27FC236}">
                <a16:creationId xmlns:a16="http://schemas.microsoft.com/office/drawing/2014/main" id="{9EEDC827-474D-C63F-4752-36FB11D0D1E0}"/>
              </a:ext>
            </a:extLst>
          </p:cNvPr>
          <p:cNvPicPr>
            <a:picLocks noChangeAspect="1"/>
          </p:cNvPicPr>
          <p:nvPr/>
        </p:nvPicPr>
        <p:blipFill>
          <a:blip r:embed="rId4"/>
          <a:stretch>
            <a:fillRect/>
          </a:stretch>
        </p:blipFill>
        <p:spPr>
          <a:xfrm>
            <a:off x="7426564" y="1693325"/>
            <a:ext cx="4690457" cy="3999231"/>
          </a:xfrm>
          <a:prstGeom prst="rect">
            <a:avLst/>
          </a:prstGeom>
        </p:spPr>
      </p:pic>
    </p:spTree>
    <p:extLst>
      <p:ext uri="{BB962C8B-B14F-4D97-AF65-F5344CB8AC3E}">
        <p14:creationId xmlns:p14="http://schemas.microsoft.com/office/powerpoint/2010/main" val="498930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007A08-4013-F627-9EC7-F337F8188BD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1B8E839A-C94D-75FE-3E82-AE1B731809CC}"/>
              </a:ext>
            </a:extLst>
          </p:cNvPr>
          <p:cNvSpPr>
            <a:spLocks noGrp="1"/>
          </p:cNvSpPr>
          <p:nvPr>
            <p:ph type="sldNum" sz="quarter" idx="12"/>
          </p:nvPr>
        </p:nvSpPr>
        <p:spPr/>
        <p:txBody>
          <a:bodyPr/>
          <a:lstStyle/>
          <a:p>
            <a:fld id="{863887D3-EABE-46C7-BEBB-4CA6FCD66106}" type="slidenum">
              <a:rPr lang="en-US" smtClean="0"/>
              <a:t>27</a:t>
            </a:fld>
            <a:endParaRPr lang="en-US"/>
          </a:p>
        </p:txBody>
      </p:sp>
      <p:sp>
        <p:nvSpPr>
          <p:cNvPr id="7" name="TextBox 6">
            <a:extLst>
              <a:ext uri="{FF2B5EF4-FFF2-40B4-BE49-F238E27FC236}">
                <a16:creationId xmlns:a16="http://schemas.microsoft.com/office/drawing/2014/main" id="{59825B5C-13BC-AE2B-DF26-ABB1453AC88A}"/>
              </a:ext>
            </a:extLst>
          </p:cNvPr>
          <p:cNvSpPr txBox="1"/>
          <p:nvPr/>
        </p:nvSpPr>
        <p:spPr>
          <a:xfrm>
            <a:off x="377575" y="1065815"/>
            <a:ext cx="6855431" cy="707886"/>
          </a:xfrm>
          <a:prstGeom prst="rect">
            <a:avLst/>
          </a:prstGeom>
          <a:noFill/>
        </p:spPr>
        <p:txBody>
          <a:bodyPr wrap="square">
            <a:spAutoFit/>
          </a:bodyPr>
          <a:lstStyle/>
          <a:p>
            <a:r>
              <a:rPr lang="en-US" sz="2000" b="1" dirty="0">
                <a:solidFill>
                  <a:schemeClr val="accent1"/>
                </a:solidFill>
              </a:rPr>
              <a:t>California housing dataset Median house </a:t>
            </a:r>
          </a:p>
          <a:p>
            <a:r>
              <a:rPr lang="en-US" sz="2000" b="1" dirty="0">
                <a:solidFill>
                  <a:schemeClr val="accent1"/>
                </a:solidFill>
              </a:rPr>
              <a:t>CLASSIFICATION PROBLEM</a:t>
            </a:r>
            <a:endParaRPr lang="en-US" sz="2000" dirty="0">
              <a:solidFill>
                <a:schemeClr val="accent1"/>
              </a:solidFill>
            </a:endParaRPr>
          </a:p>
        </p:txBody>
      </p:sp>
      <p:sp>
        <p:nvSpPr>
          <p:cNvPr id="9" name="TextBox 8">
            <a:hlinkClick r:id="rId4"/>
            <a:extLst>
              <a:ext uri="{FF2B5EF4-FFF2-40B4-BE49-F238E27FC236}">
                <a16:creationId xmlns:a16="http://schemas.microsoft.com/office/drawing/2014/main" id="{DFBD4610-BABB-2DFB-B87F-9B4BA7669859}"/>
              </a:ext>
            </a:extLst>
          </p:cNvPr>
          <p:cNvSpPr txBox="1"/>
          <p:nvPr/>
        </p:nvSpPr>
        <p:spPr>
          <a:xfrm>
            <a:off x="572784" y="5180693"/>
            <a:ext cx="4708133" cy="923330"/>
          </a:xfrm>
          <a:prstGeom prst="rect">
            <a:avLst/>
          </a:prstGeom>
          <a:noFill/>
        </p:spPr>
        <p:txBody>
          <a:bodyPr wrap="square">
            <a:spAutoFit/>
          </a:bodyPr>
          <a:lstStyle/>
          <a:p>
            <a:r>
              <a:rPr lang="en-US" dirty="0"/>
              <a:t>R. K. Pace &amp; R. Barry, “Sparse Spatial Autoregressions,” Statistics &amp; Probability Letters 33, no. 3 (1997): 291–297.</a:t>
            </a:r>
          </a:p>
        </p:txBody>
      </p:sp>
      <p:pic>
        <p:nvPicPr>
          <p:cNvPr id="11" name="Picture 10">
            <a:extLst>
              <a:ext uri="{FF2B5EF4-FFF2-40B4-BE49-F238E27FC236}">
                <a16:creationId xmlns:a16="http://schemas.microsoft.com/office/drawing/2014/main" id="{18245F05-DCE6-3FCE-A750-4E9D00E6F767}"/>
              </a:ext>
            </a:extLst>
          </p:cNvPr>
          <p:cNvPicPr>
            <a:picLocks noChangeAspect="1"/>
          </p:cNvPicPr>
          <p:nvPr/>
        </p:nvPicPr>
        <p:blipFill>
          <a:blip r:embed="rId5"/>
          <a:stretch>
            <a:fillRect/>
          </a:stretch>
        </p:blipFill>
        <p:spPr>
          <a:xfrm>
            <a:off x="5495106" y="1577100"/>
            <a:ext cx="6723026" cy="4779250"/>
          </a:xfrm>
          <a:prstGeom prst="rect">
            <a:avLst/>
          </a:prstGeom>
        </p:spPr>
      </p:pic>
      <p:sp>
        <p:nvSpPr>
          <p:cNvPr id="12" name="TextBox 11">
            <a:extLst>
              <a:ext uri="{FF2B5EF4-FFF2-40B4-BE49-F238E27FC236}">
                <a16:creationId xmlns:a16="http://schemas.microsoft.com/office/drawing/2014/main" id="{F34F23F8-5690-D59A-CBCA-80817158A05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4" name="TextBox 13">
            <a:extLst>
              <a:ext uri="{FF2B5EF4-FFF2-40B4-BE49-F238E27FC236}">
                <a16:creationId xmlns:a16="http://schemas.microsoft.com/office/drawing/2014/main" id="{C60D50D2-30BE-26A9-0917-1E1733DE4B09}"/>
              </a:ext>
            </a:extLst>
          </p:cNvPr>
          <p:cNvSpPr txBox="1"/>
          <p:nvPr/>
        </p:nvSpPr>
        <p:spPr>
          <a:xfrm>
            <a:off x="455123" y="2353812"/>
            <a:ext cx="5113470" cy="1200329"/>
          </a:xfrm>
          <a:prstGeom prst="rect">
            <a:avLst/>
          </a:prstGeom>
          <a:noFill/>
        </p:spPr>
        <p:txBody>
          <a:bodyPr wrap="square">
            <a:spAutoFit/>
          </a:bodyPr>
          <a:lstStyle/>
          <a:p>
            <a:r>
              <a:rPr lang="en-US" dirty="0"/>
              <a:t>Dataset: </a:t>
            </a:r>
          </a:p>
          <a:p>
            <a:r>
              <a:rPr lang="en-US" dirty="0"/>
              <a:t>m=20640 examples corresponding to districts in California ranging from 600 to 3000 people.</a:t>
            </a:r>
          </a:p>
          <a:p>
            <a:endParaRPr lang="en-US" dirty="0"/>
          </a:p>
        </p:txBody>
      </p:sp>
      <p:sp>
        <p:nvSpPr>
          <p:cNvPr id="15" name="Google Shape;8951;p75">
            <a:extLst>
              <a:ext uri="{FF2B5EF4-FFF2-40B4-BE49-F238E27FC236}">
                <a16:creationId xmlns:a16="http://schemas.microsoft.com/office/drawing/2014/main" id="{7889C5BD-D45C-FBB0-BB6C-88B1470127DA}"/>
              </a:ext>
            </a:extLst>
          </p:cNvPr>
          <p:cNvSpPr/>
          <p:nvPr/>
        </p:nvSpPr>
        <p:spPr>
          <a:xfrm>
            <a:off x="5318879" y="5479470"/>
            <a:ext cx="352455" cy="340168"/>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7" name="TextBox 16">
            <a:extLst>
              <a:ext uri="{FF2B5EF4-FFF2-40B4-BE49-F238E27FC236}">
                <a16:creationId xmlns:a16="http://schemas.microsoft.com/office/drawing/2014/main" id="{DF7CF72D-3B8B-181D-0546-68DDC50B819C}"/>
              </a:ext>
            </a:extLst>
          </p:cNvPr>
          <p:cNvSpPr txBox="1"/>
          <p:nvPr/>
        </p:nvSpPr>
        <p:spPr>
          <a:xfrm>
            <a:off x="547590" y="3592593"/>
            <a:ext cx="2956389" cy="923330"/>
          </a:xfrm>
          <a:prstGeom prst="rect">
            <a:avLst/>
          </a:prstGeom>
          <a:noFill/>
        </p:spPr>
        <p:txBody>
          <a:bodyPr wrap="square">
            <a:spAutoFit/>
          </a:bodyPr>
          <a:lstStyle/>
          <a:p>
            <a:r>
              <a:rPr lang="en-US" dirty="0" err="1"/>
              <a:t>n</a:t>
            </a:r>
            <a:r>
              <a:rPr lang="en-US" sz="1500" dirty="0" err="1"/>
              <a:t>x</a:t>
            </a:r>
            <a:r>
              <a:rPr lang="en-US" dirty="0"/>
              <a:t>=9 attributes.</a:t>
            </a:r>
          </a:p>
          <a:p>
            <a:r>
              <a:rPr lang="en-US" dirty="0"/>
              <a:t>Label = Median house value</a:t>
            </a:r>
          </a:p>
          <a:p>
            <a:r>
              <a:rPr lang="en-US" dirty="0" err="1"/>
              <a:t>n</a:t>
            </a:r>
            <a:r>
              <a:rPr lang="en-US" sz="1500" dirty="0" err="1"/>
              <a:t>y</a:t>
            </a:r>
            <a:r>
              <a:rPr lang="en-US" dirty="0"/>
              <a:t>= 3 classes (classification)</a:t>
            </a:r>
          </a:p>
        </p:txBody>
      </p:sp>
    </p:spTree>
    <p:extLst>
      <p:ext uri="{BB962C8B-B14F-4D97-AF65-F5344CB8AC3E}">
        <p14:creationId xmlns:p14="http://schemas.microsoft.com/office/powerpoint/2010/main" val="414584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0ECD02-6744-7CCE-A880-6F8D5EE5768E}"/>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CF45AA31-2A72-5166-ECDF-ABC085495C24}"/>
              </a:ext>
            </a:extLst>
          </p:cNvPr>
          <p:cNvSpPr>
            <a:spLocks noGrp="1"/>
          </p:cNvSpPr>
          <p:nvPr>
            <p:ph type="sldNum" sz="quarter" idx="12"/>
          </p:nvPr>
        </p:nvSpPr>
        <p:spPr/>
        <p:txBody>
          <a:bodyPr/>
          <a:lstStyle/>
          <a:p>
            <a:fld id="{863887D3-EABE-46C7-BEBB-4CA6FCD66106}" type="slidenum">
              <a:rPr lang="en-US" smtClean="0"/>
              <a:t>28</a:t>
            </a:fld>
            <a:endParaRPr lang="en-US"/>
          </a:p>
        </p:txBody>
      </p:sp>
      <p:sp>
        <p:nvSpPr>
          <p:cNvPr id="7" name="TextBox 6">
            <a:extLst>
              <a:ext uri="{FF2B5EF4-FFF2-40B4-BE49-F238E27FC236}">
                <a16:creationId xmlns:a16="http://schemas.microsoft.com/office/drawing/2014/main" id="{21AE8AC3-2908-ACC1-5F9E-1C33DF133376}"/>
              </a:ext>
            </a:extLst>
          </p:cNvPr>
          <p:cNvSpPr txBox="1"/>
          <p:nvPr/>
        </p:nvSpPr>
        <p:spPr>
          <a:xfrm>
            <a:off x="726896" y="4686887"/>
            <a:ext cx="6095144" cy="1200329"/>
          </a:xfrm>
          <a:prstGeom prst="rect">
            <a:avLst/>
          </a:prstGeom>
          <a:noFill/>
        </p:spPr>
        <p:txBody>
          <a:bodyPr wrap="square">
            <a:spAutoFit/>
          </a:bodyPr>
          <a:lstStyle/>
          <a:p>
            <a:endParaRPr lang="en-US" dirty="0"/>
          </a:p>
          <a:p>
            <a:r>
              <a:rPr lang="en-US" b="1" dirty="0"/>
              <a:t>Attributes</a:t>
            </a:r>
            <a:r>
              <a:rPr lang="en-US" dirty="0"/>
              <a:t>: </a:t>
            </a:r>
          </a:p>
          <a:p>
            <a:r>
              <a:rPr lang="en-US" dirty="0"/>
              <a:t>longitude, latitude, median age, total rooms, total bedrooms, </a:t>
            </a:r>
          </a:p>
          <a:p>
            <a:r>
              <a:rPr lang="en-US" dirty="0"/>
              <a:t>population, households, median income, ocean proximity. </a:t>
            </a:r>
          </a:p>
        </p:txBody>
      </p:sp>
      <p:pic>
        <p:nvPicPr>
          <p:cNvPr id="9" name="Picture 8">
            <a:extLst>
              <a:ext uri="{FF2B5EF4-FFF2-40B4-BE49-F238E27FC236}">
                <a16:creationId xmlns:a16="http://schemas.microsoft.com/office/drawing/2014/main" id="{3FAF82B6-533C-7D9F-F766-50A170124591}"/>
              </a:ext>
            </a:extLst>
          </p:cNvPr>
          <p:cNvPicPr>
            <a:picLocks noChangeAspect="1"/>
          </p:cNvPicPr>
          <p:nvPr/>
        </p:nvPicPr>
        <p:blipFill>
          <a:blip r:embed="rId4"/>
          <a:stretch>
            <a:fillRect/>
          </a:stretch>
        </p:blipFill>
        <p:spPr>
          <a:xfrm>
            <a:off x="346684" y="1552979"/>
            <a:ext cx="9104991" cy="3257468"/>
          </a:xfrm>
          <a:prstGeom prst="rect">
            <a:avLst/>
          </a:prstGeom>
        </p:spPr>
      </p:pic>
      <p:sp>
        <p:nvSpPr>
          <p:cNvPr id="10" name="TextBox 9">
            <a:extLst>
              <a:ext uri="{FF2B5EF4-FFF2-40B4-BE49-F238E27FC236}">
                <a16:creationId xmlns:a16="http://schemas.microsoft.com/office/drawing/2014/main" id="{75A0D4DA-BB90-6AD0-ECA6-3DB28EA48C45}"/>
              </a:ext>
            </a:extLst>
          </p:cNvPr>
          <p:cNvSpPr txBox="1"/>
          <p:nvPr/>
        </p:nvSpPr>
        <p:spPr>
          <a:xfrm>
            <a:off x="455123" y="1058443"/>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11" name="TextBox 10">
            <a:extLst>
              <a:ext uri="{FF2B5EF4-FFF2-40B4-BE49-F238E27FC236}">
                <a16:creationId xmlns:a16="http://schemas.microsoft.com/office/drawing/2014/main" id="{B0725DF5-8A6C-80F0-EC18-A46DEB5E84D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3" name="TextBox 12">
            <a:extLst>
              <a:ext uri="{FF2B5EF4-FFF2-40B4-BE49-F238E27FC236}">
                <a16:creationId xmlns:a16="http://schemas.microsoft.com/office/drawing/2014/main" id="{5BC69D23-9AAC-EEFB-853C-2152CEAC68CA}"/>
              </a:ext>
            </a:extLst>
          </p:cNvPr>
          <p:cNvSpPr txBox="1"/>
          <p:nvPr/>
        </p:nvSpPr>
        <p:spPr>
          <a:xfrm>
            <a:off x="7480227" y="4921679"/>
            <a:ext cx="3759790" cy="1323439"/>
          </a:xfrm>
          <a:prstGeom prst="rect">
            <a:avLst/>
          </a:prstGeom>
          <a:noFill/>
        </p:spPr>
        <p:txBody>
          <a:bodyPr wrap="square">
            <a:spAutoFit/>
          </a:bodyPr>
          <a:lstStyle/>
          <a:p>
            <a:r>
              <a:rPr lang="en-US" sz="2000" dirty="0"/>
              <a:t>Median house value: </a:t>
            </a:r>
          </a:p>
          <a:p>
            <a:r>
              <a:rPr lang="en-US" sz="2000" dirty="0"/>
              <a:t>Cheap [15, 141.3]; </a:t>
            </a:r>
          </a:p>
          <a:p>
            <a:r>
              <a:rPr lang="en-US" sz="2000" dirty="0"/>
              <a:t>Averaged [141.4, 230.2]; </a:t>
            </a:r>
          </a:p>
          <a:p>
            <a:r>
              <a:rPr lang="en-US" sz="2000" dirty="0"/>
              <a:t>Expensive [230.3, 500] </a:t>
            </a:r>
            <a:r>
              <a:rPr lang="en-US" sz="2000" dirty="0" err="1"/>
              <a:t>th</a:t>
            </a:r>
            <a:r>
              <a:rPr lang="en-US" sz="2000" dirty="0"/>
              <a:t>$.</a:t>
            </a:r>
          </a:p>
        </p:txBody>
      </p:sp>
    </p:spTree>
    <p:extLst>
      <p:ext uri="{BB962C8B-B14F-4D97-AF65-F5344CB8AC3E}">
        <p14:creationId xmlns:p14="http://schemas.microsoft.com/office/powerpoint/2010/main" val="333133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259B8A-8C25-A90A-F2E5-3452E8C49CB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6E5F9816-4893-1A46-E8BC-CA4F4A9F5CF6}"/>
              </a:ext>
            </a:extLst>
          </p:cNvPr>
          <p:cNvSpPr>
            <a:spLocks noGrp="1"/>
          </p:cNvSpPr>
          <p:nvPr>
            <p:ph type="sldNum" sz="quarter" idx="12"/>
          </p:nvPr>
        </p:nvSpPr>
        <p:spPr/>
        <p:txBody>
          <a:bodyPr/>
          <a:lstStyle/>
          <a:p>
            <a:fld id="{863887D3-EABE-46C7-BEBB-4CA6FCD66106}" type="slidenum">
              <a:rPr lang="en-US" smtClean="0"/>
              <a:t>29</a:t>
            </a:fld>
            <a:endParaRPr lang="en-US"/>
          </a:p>
        </p:txBody>
      </p:sp>
      <p:sp>
        <p:nvSpPr>
          <p:cNvPr id="9" name="TextBox 8">
            <a:extLst>
              <a:ext uri="{FF2B5EF4-FFF2-40B4-BE49-F238E27FC236}">
                <a16:creationId xmlns:a16="http://schemas.microsoft.com/office/drawing/2014/main" id="{DFB9188E-FFCB-44F3-5716-9877B6A2DF12}"/>
              </a:ext>
            </a:extLst>
          </p:cNvPr>
          <p:cNvSpPr txBox="1"/>
          <p:nvPr/>
        </p:nvSpPr>
        <p:spPr>
          <a:xfrm>
            <a:off x="377575" y="1527720"/>
            <a:ext cx="6097712" cy="2308324"/>
          </a:xfrm>
          <a:prstGeom prst="rect">
            <a:avLst/>
          </a:prstGeom>
          <a:noFill/>
        </p:spPr>
        <p:txBody>
          <a:bodyPr wrap="square">
            <a:spAutoFit/>
          </a:bodyPr>
          <a:lstStyle/>
          <a:p>
            <a:r>
              <a:rPr lang="en-US" b="1" dirty="0"/>
              <a:t>Cleaning and Preparing data:</a:t>
            </a:r>
          </a:p>
          <a:p>
            <a:r>
              <a:rPr lang="en-US" dirty="0"/>
              <a:t> 1. </a:t>
            </a:r>
            <a:r>
              <a:rPr lang="en-US" dirty="0" err="1"/>
              <a:t>Total_bedrooms</a:t>
            </a:r>
            <a:r>
              <a:rPr lang="en-US" dirty="0"/>
              <a:t> attribute has 207 missing values, (</a:t>
            </a:r>
            <a:r>
              <a:rPr lang="en-US" dirty="0" err="1"/>
              <a:t>na</a:t>
            </a:r>
            <a:r>
              <a:rPr lang="en-US" dirty="0"/>
              <a:t> or nan), which are removed since they are very little compared to the whole dataset. </a:t>
            </a:r>
          </a:p>
          <a:p>
            <a:r>
              <a:rPr lang="en-US" dirty="0"/>
              <a:t>2. ISLAND has only 5 samples, not enough to generalize. </a:t>
            </a:r>
          </a:p>
          <a:p>
            <a:r>
              <a:rPr lang="en-US" dirty="0"/>
              <a:t>This class is removed.</a:t>
            </a:r>
          </a:p>
          <a:p>
            <a:r>
              <a:rPr lang="en-US" dirty="0"/>
              <a:t>3. Attributes are individually re-scaled, normalized with a min-max scaling within the range [-1,1]: x-(max/2) / (max-min)/2.</a:t>
            </a:r>
          </a:p>
        </p:txBody>
      </p:sp>
      <p:sp>
        <p:nvSpPr>
          <p:cNvPr id="11" name="TextBox 10">
            <a:extLst>
              <a:ext uri="{FF2B5EF4-FFF2-40B4-BE49-F238E27FC236}">
                <a16:creationId xmlns:a16="http://schemas.microsoft.com/office/drawing/2014/main" id="{A059C3B9-B138-37D5-0E5B-4F78FAB3FCDE}"/>
              </a:ext>
            </a:extLst>
          </p:cNvPr>
          <p:cNvSpPr txBox="1"/>
          <p:nvPr/>
        </p:nvSpPr>
        <p:spPr>
          <a:xfrm>
            <a:off x="7594940" y="1765111"/>
            <a:ext cx="6097712" cy="1754326"/>
          </a:xfrm>
          <a:prstGeom prst="rect">
            <a:avLst/>
          </a:prstGeom>
          <a:noFill/>
        </p:spPr>
        <p:txBody>
          <a:bodyPr wrap="square">
            <a:spAutoFit/>
          </a:bodyPr>
          <a:lstStyle/>
          <a:p>
            <a:r>
              <a:rPr lang="en-US" dirty="0"/>
              <a:t>4. The class are hot encoded</a:t>
            </a:r>
          </a:p>
          <a:p>
            <a:endParaRPr lang="en-US" dirty="0"/>
          </a:p>
          <a:p>
            <a:r>
              <a:rPr lang="en-US" b="1" dirty="0"/>
              <a:t>One-hot encoded labels</a:t>
            </a:r>
          </a:p>
          <a:p>
            <a:r>
              <a:rPr lang="en-US" dirty="0"/>
              <a:t>Cheap: 1,0,0 </a:t>
            </a:r>
          </a:p>
          <a:p>
            <a:r>
              <a:rPr lang="en-US" dirty="0"/>
              <a:t>Averaged: 0,1,0 </a:t>
            </a:r>
          </a:p>
          <a:p>
            <a:r>
              <a:rPr lang="en-US" dirty="0"/>
              <a:t>Expensive: 0,0,1 </a:t>
            </a:r>
          </a:p>
        </p:txBody>
      </p:sp>
      <p:pic>
        <p:nvPicPr>
          <p:cNvPr id="14" name="Picture 13">
            <a:extLst>
              <a:ext uri="{FF2B5EF4-FFF2-40B4-BE49-F238E27FC236}">
                <a16:creationId xmlns:a16="http://schemas.microsoft.com/office/drawing/2014/main" id="{0228FF55-F3E3-8560-3878-2687FE48C5D7}"/>
              </a:ext>
            </a:extLst>
          </p:cNvPr>
          <p:cNvPicPr>
            <a:picLocks noChangeAspect="1"/>
          </p:cNvPicPr>
          <p:nvPr/>
        </p:nvPicPr>
        <p:blipFill>
          <a:blip r:embed="rId4"/>
          <a:stretch>
            <a:fillRect/>
          </a:stretch>
        </p:blipFill>
        <p:spPr>
          <a:xfrm>
            <a:off x="174660" y="4104127"/>
            <a:ext cx="8616593" cy="2179197"/>
          </a:xfrm>
          <a:prstGeom prst="rect">
            <a:avLst/>
          </a:prstGeom>
        </p:spPr>
      </p:pic>
      <p:sp>
        <p:nvSpPr>
          <p:cNvPr id="17" name="TextBox 16">
            <a:extLst>
              <a:ext uri="{FF2B5EF4-FFF2-40B4-BE49-F238E27FC236}">
                <a16:creationId xmlns:a16="http://schemas.microsoft.com/office/drawing/2014/main" id="{6831BCC8-D05D-F48D-C76C-0A0B869E85B5}"/>
              </a:ext>
            </a:extLst>
          </p:cNvPr>
          <p:cNvSpPr txBox="1"/>
          <p:nvPr/>
        </p:nvSpPr>
        <p:spPr>
          <a:xfrm>
            <a:off x="377575" y="1065815"/>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18" name="TextBox 17">
            <a:extLst>
              <a:ext uri="{FF2B5EF4-FFF2-40B4-BE49-F238E27FC236}">
                <a16:creationId xmlns:a16="http://schemas.microsoft.com/office/drawing/2014/main" id="{C2E0D341-979A-0C80-6BCE-ACFB26ED29D3}"/>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20" name="TextBox 19">
            <a:extLst>
              <a:ext uri="{FF2B5EF4-FFF2-40B4-BE49-F238E27FC236}">
                <a16:creationId xmlns:a16="http://schemas.microsoft.com/office/drawing/2014/main" id="{220C815D-831A-2A3E-0F32-0DAC49AE1F01}"/>
              </a:ext>
            </a:extLst>
          </p:cNvPr>
          <p:cNvSpPr txBox="1"/>
          <p:nvPr/>
        </p:nvSpPr>
        <p:spPr>
          <a:xfrm>
            <a:off x="8556660" y="4039563"/>
            <a:ext cx="3460680" cy="2308324"/>
          </a:xfrm>
          <a:prstGeom prst="rect">
            <a:avLst/>
          </a:prstGeom>
          <a:noFill/>
        </p:spPr>
        <p:txBody>
          <a:bodyPr wrap="square">
            <a:spAutoFit/>
          </a:bodyPr>
          <a:lstStyle/>
          <a:p>
            <a:r>
              <a:rPr lang="en-US" dirty="0"/>
              <a:t>5. The correlation matrix between all pairs of attributes has been calculated to visualize their dependencies. The results achieved report that </a:t>
            </a:r>
            <a:r>
              <a:rPr lang="en-US" dirty="0" err="1"/>
              <a:t>total_rooms</a:t>
            </a:r>
            <a:r>
              <a:rPr lang="en-US" dirty="0"/>
              <a:t>, </a:t>
            </a:r>
            <a:r>
              <a:rPr lang="en-US" dirty="0" err="1"/>
              <a:t>total_bedrooms</a:t>
            </a:r>
            <a:r>
              <a:rPr lang="en-US" dirty="0"/>
              <a:t>, population and households are highly (positive) correlated. </a:t>
            </a:r>
          </a:p>
        </p:txBody>
      </p:sp>
    </p:spTree>
    <p:extLst>
      <p:ext uri="{BB962C8B-B14F-4D97-AF65-F5344CB8AC3E}">
        <p14:creationId xmlns:p14="http://schemas.microsoft.com/office/powerpoint/2010/main" val="218160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4F89D-E553-8B75-8BE8-0DA8A3EA1F2E}"/>
              </a:ext>
            </a:extLst>
          </p:cNvPr>
          <p:cNvSpPr>
            <a:spLocks noGrp="1"/>
          </p:cNvSpPr>
          <p:nvPr>
            <p:ph idx="1"/>
          </p:nvPr>
        </p:nvSpPr>
        <p:spPr/>
        <p:txBody>
          <a:bodyPr/>
          <a:lstStyle/>
          <a:p>
            <a:r>
              <a:rPr lang="en-US" dirty="0"/>
              <a:t>ANNs have been developed as generalizations of mathematical models of neural biology, based on the assumptions that: </a:t>
            </a:r>
          </a:p>
          <a:p>
            <a:r>
              <a:rPr lang="en-US" dirty="0"/>
              <a:t>1. Information processing occurs at many simple elements called neurons. </a:t>
            </a:r>
          </a:p>
          <a:p>
            <a:r>
              <a:rPr lang="en-US" dirty="0"/>
              <a:t>2. Signals are passed between neurons over connection links. </a:t>
            </a:r>
          </a:p>
          <a:p>
            <a:r>
              <a:rPr lang="en-US" dirty="0"/>
              <a:t>3. Each connection link has an associated weight, which, in typical neural net, multiplies the signal transmitted. </a:t>
            </a:r>
          </a:p>
          <a:p>
            <a:r>
              <a:rPr lang="en-US" dirty="0"/>
              <a:t>4. Each neuron applies an activation function to its net input to determine its output signal. </a:t>
            </a:r>
          </a:p>
        </p:txBody>
      </p:sp>
      <p:pic>
        <p:nvPicPr>
          <p:cNvPr id="4" name="Picture 3">
            <a:extLst>
              <a:ext uri="{FF2B5EF4-FFF2-40B4-BE49-F238E27FC236}">
                <a16:creationId xmlns:a16="http://schemas.microsoft.com/office/drawing/2014/main" id="{B011FFF0-1935-17EA-9845-0513715CAAF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4A9BD5AE-A544-48E1-03C3-5F65C14DC987}"/>
              </a:ext>
            </a:extLst>
          </p:cNvPr>
          <p:cNvSpPr>
            <a:spLocks noGrp="1"/>
          </p:cNvSpPr>
          <p:nvPr>
            <p:ph type="sldNum" sz="quarter" idx="12"/>
          </p:nvPr>
        </p:nvSpPr>
        <p:spPr/>
        <p:txBody>
          <a:bodyPr/>
          <a:lstStyle/>
          <a:p>
            <a:fld id="{863887D3-EABE-46C7-BEBB-4CA6FCD66106}" type="slidenum">
              <a:rPr lang="en-US" smtClean="0"/>
              <a:t>3</a:t>
            </a:fld>
            <a:endParaRPr lang="en-US"/>
          </a:p>
        </p:txBody>
      </p:sp>
      <p:sp>
        <p:nvSpPr>
          <p:cNvPr id="6" name="TextBox 5">
            <a:extLst>
              <a:ext uri="{FF2B5EF4-FFF2-40B4-BE49-F238E27FC236}">
                <a16:creationId xmlns:a16="http://schemas.microsoft.com/office/drawing/2014/main" id="{E7A771C3-A672-E687-13D3-0F2A8F69E4FD}"/>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Assumptions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0319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B3B5C-18B0-2117-879A-3BAC22DA1449}"/>
              </a:ext>
            </a:extLst>
          </p:cNvPr>
          <p:cNvSpPr>
            <a:spLocks noGrp="1"/>
          </p:cNvSpPr>
          <p:nvPr>
            <p:ph type="sldNum" sz="quarter" idx="12"/>
          </p:nvPr>
        </p:nvSpPr>
        <p:spPr/>
        <p:txBody>
          <a:bodyPr/>
          <a:lstStyle/>
          <a:p>
            <a:fld id="{863887D3-EABE-46C7-BEBB-4CA6FCD66106}" type="slidenum">
              <a:rPr lang="en-US" smtClean="0"/>
              <a:t>30</a:t>
            </a:fld>
            <a:endParaRPr lang="en-US"/>
          </a:p>
        </p:txBody>
      </p:sp>
      <p:pic>
        <p:nvPicPr>
          <p:cNvPr id="4" name="Picture 3">
            <a:extLst>
              <a:ext uri="{FF2B5EF4-FFF2-40B4-BE49-F238E27FC236}">
                <a16:creationId xmlns:a16="http://schemas.microsoft.com/office/drawing/2014/main" id="{D520F824-C97B-5F04-48B6-52236E59C055}"/>
              </a:ext>
            </a:extLst>
          </p:cNvPr>
          <p:cNvPicPr>
            <a:picLocks noChangeAspect="1"/>
          </p:cNvPicPr>
          <p:nvPr/>
        </p:nvPicPr>
        <p:blipFill>
          <a:blip r:embed="rId2"/>
          <a:stretch>
            <a:fillRect/>
          </a:stretch>
        </p:blipFill>
        <p:spPr>
          <a:xfrm>
            <a:off x="377575" y="1516233"/>
            <a:ext cx="8421803" cy="4840117"/>
          </a:xfrm>
          <a:prstGeom prst="rect">
            <a:avLst/>
          </a:prstGeom>
        </p:spPr>
      </p:pic>
      <p:sp>
        <p:nvSpPr>
          <p:cNvPr id="6" name="TextBox 5">
            <a:extLst>
              <a:ext uri="{FF2B5EF4-FFF2-40B4-BE49-F238E27FC236}">
                <a16:creationId xmlns:a16="http://schemas.microsoft.com/office/drawing/2014/main" id="{0686D593-678A-8836-F288-A188782A374B}"/>
              </a:ext>
            </a:extLst>
          </p:cNvPr>
          <p:cNvSpPr txBox="1"/>
          <p:nvPr/>
        </p:nvSpPr>
        <p:spPr>
          <a:xfrm>
            <a:off x="377575" y="1065815"/>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7" name="TextBox 6">
            <a:extLst>
              <a:ext uri="{FF2B5EF4-FFF2-40B4-BE49-F238E27FC236}">
                <a16:creationId xmlns:a16="http://schemas.microsoft.com/office/drawing/2014/main" id="{ECD9F197-1EE1-E59B-D18A-FEC17ED569FF}"/>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80CC70F9-3687-E781-5A43-004D18B328A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0" name="TextBox 9">
            <a:extLst>
              <a:ext uri="{FF2B5EF4-FFF2-40B4-BE49-F238E27FC236}">
                <a16:creationId xmlns:a16="http://schemas.microsoft.com/office/drawing/2014/main" id="{F6264B42-13AB-8A31-2A89-A781B28E3081}"/>
              </a:ext>
            </a:extLst>
          </p:cNvPr>
          <p:cNvSpPr txBox="1"/>
          <p:nvPr/>
        </p:nvSpPr>
        <p:spPr>
          <a:xfrm>
            <a:off x="8799147" y="1488112"/>
            <a:ext cx="2766317" cy="2031325"/>
          </a:xfrm>
          <a:prstGeom prst="rect">
            <a:avLst/>
          </a:prstGeom>
          <a:noFill/>
        </p:spPr>
        <p:txBody>
          <a:bodyPr wrap="square">
            <a:spAutoFit/>
          </a:bodyPr>
          <a:lstStyle/>
          <a:p>
            <a:r>
              <a:rPr lang="en-US" dirty="0"/>
              <a:t>Training set: adjust the parameters: weights and bias. </a:t>
            </a:r>
          </a:p>
          <a:p>
            <a:r>
              <a:rPr lang="en-US" dirty="0"/>
              <a:t>Development or validation (test) set: tune the model: hyperparameters. </a:t>
            </a:r>
          </a:p>
          <a:p>
            <a:r>
              <a:rPr lang="en-US" dirty="0"/>
              <a:t>(Final) test set: Reliability.</a:t>
            </a:r>
          </a:p>
        </p:txBody>
      </p:sp>
      <p:sp>
        <p:nvSpPr>
          <p:cNvPr id="12" name="TextBox 11">
            <a:extLst>
              <a:ext uri="{FF2B5EF4-FFF2-40B4-BE49-F238E27FC236}">
                <a16:creationId xmlns:a16="http://schemas.microsoft.com/office/drawing/2014/main" id="{D06646F1-BA7D-D2AA-509C-E8FE91BAE08E}"/>
              </a:ext>
            </a:extLst>
          </p:cNvPr>
          <p:cNvSpPr txBox="1"/>
          <p:nvPr/>
        </p:nvSpPr>
        <p:spPr>
          <a:xfrm>
            <a:off x="8799147" y="3768316"/>
            <a:ext cx="3015278" cy="2308324"/>
          </a:xfrm>
          <a:prstGeom prst="rect">
            <a:avLst/>
          </a:prstGeom>
          <a:noFill/>
        </p:spPr>
        <p:txBody>
          <a:bodyPr wrap="square">
            <a:spAutoFit/>
          </a:bodyPr>
          <a:lstStyle/>
          <a:p>
            <a:r>
              <a:rPr lang="en-US" dirty="0"/>
              <a:t>Finally, a partition of the dataset is created with three subsets: 16342 (</a:t>
            </a:r>
            <a:r>
              <a:rPr lang="en-US" b="1" dirty="0"/>
              <a:t>80%</a:t>
            </a:r>
            <a:r>
              <a:rPr lang="en-US" dirty="0"/>
              <a:t>) samples for </a:t>
            </a:r>
            <a:r>
              <a:rPr lang="en-US" b="1" dirty="0"/>
              <a:t>training</a:t>
            </a:r>
            <a:r>
              <a:rPr lang="en-US" dirty="0"/>
              <a:t> the neural model; 2043 (</a:t>
            </a:r>
            <a:r>
              <a:rPr lang="en-US" b="1" dirty="0"/>
              <a:t>10%</a:t>
            </a:r>
            <a:r>
              <a:rPr lang="en-US" dirty="0"/>
              <a:t>) for development </a:t>
            </a:r>
            <a:r>
              <a:rPr lang="en-US" b="1" dirty="0"/>
              <a:t>testing</a:t>
            </a:r>
            <a:r>
              <a:rPr lang="en-US" dirty="0"/>
              <a:t>; </a:t>
            </a:r>
          </a:p>
          <a:p>
            <a:r>
              <a:rPr lang="en-US" dirty="0"/>
              <a:t>2043 (</a:t>
            </a:r>
            <a:r>
              <a:rPr lang="en-US" b="1" dirty="0"/>
              <a:t>10%</a:t>
            </a:r>
            <a:r>
              <a:rPr lang="en-US" dirty="0"/>
              <a:t>) for </a:t>
            </a:r>
            <a:r>
              <a:rPr lang="en-US" b="1" dirty="0"/>
              <a:t>final</a:t>
            </a:r>
            <a:r>
              <a:rPr lang="en-US" dirty="0"/>
              <a:t> testing purposes.</a:t>
            </a:r>
          </a:p>
        </p:txBody>
      </p:sp>
    </p:spTree>
    <p:extLst>
      <p:ext uri="{BB962C8B-B14F-4D97-AF65-F5344CB8AC3E}">
        <p14:creationId xmlns:p14="http://schemas.microsoft.com/office/powerpoint/2010/main" val="2842630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46EB54-362C-7074-358F-EECA42876157}"/>
              </a:ext>
            </a:extLst>
          </p:cNvPr>
          <p:cNvSpPr>
            <a:spLocks noGrp="1"/>
          </p:cNvSpPr>
          <p:nvPr>
            <p:ph type="sldNum" sz="quarter" idx="12"/>
          </p:nvPr>
        </p:nvSpPr>
        <p:spPr/>
        <p:txBody>
          <a:bodyPr/>
          <a:lstStyle/>
          <a:p>
            <a:fld id="{863887D3-EABE-46C7-BEBB-4CA6FCD66106}" type="slidenum">
              <a:rPr lang="en-US" smtClean="0"/>
              <a:t>31</a:t>
            </a:fld>
            <a:endParaRPr lang="en-US"/>
          </a:p>
        </p:txBody>
      </p:sp>
      <p:pic>
        <p:nvPicPr>
          <p:cNvPr id="5" name="Picture 4">
            <a:extLst>
              <a:ext uri="{FF2B5EF4-FFF2-40B4-BE49-F238E27FC236}">
                <a16:creationId xmlns:a16="http://schemas.microsoft.com/office/drawing/2014/main" id="{1AAAE292-99F6-9683-423A-C860C091B39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9" name="Picture 8">
            <a:extLst>
              <a:ext uri="{FF2B5EF4-FFF2-40B4-BE49-F238E27FC236}">
                <a16:creationId xmlns:a16="http://schemas.microsoft.com/office/drawing/2014/main" id="{9FE21085-633F-077B-F9D0-1D4BA240D66B}"/>
              </a:ext>
            </a:extLst>
          </p:cNvPr>
          <p:cNvPicPr>
            <a:picLocks noChangeAspect="1"/>
          </p:cNvPicPr>
          <p:nvPr/>
        </p:nvPicPr>
        <p:blipFill>
          <a:blip r:embed="rId4"/>
          <a:stretch>
            <a:fillRect/>
          </a:stretch>
        </p:blipFill>
        <p:spPr>
          <a:xfrm>
            <a:off x="503435" y="1093520"/>
            <a:ext cx="9022154" cy="5445392"/>
          </a:xfrm>
          <a:prstGeom prst="rect">
            <a:avLst/>
          </a:prstGeom>
        </p:spPr>
      </p:pic>
      <p:sp>
        <p:nvSpPr>
          <p:cNvPr id="10" name="TextBox 9">
            <a:extLst>
              <a:ext uri="{FF2B5EF4-FFF2-40B4-BE49-F238E27FC236}">
                <a16:creationId xmlns:a16="http://schemas.microsoft.com/office/drawing/2014/main" id="{D058C081-536E-C24E-7C4B-746EAB8C3ADA}"/>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type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28742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5CC1-CC72-D89D-7C50-3E6F73F77CFC}"/>
              </a:ext>
            </a:extLst>
          </p:cNvPr>
          <p:cNvSpPr>
            <a:spLocks noGrp="1"/>
          </p:cNvSpPr>
          <p:nvPr>
            <p:ph type="sldNum" sz="quarter" idx="12"/>
          </p:nvPr>
        </p:nvSpPr>
        <p:spPr/>
        <p:txBody>
          <a:bodyPr/>
          <a:lstStyle/>
          <a:p>
            <a:fld id="{863887D3-EABE-46C7-BEBB-4CA6FCD66106}" type="slidenum">
              <a:rPr lang="en-US" smtClean="0"/>
              <a:t>32</a:t>
            </a:fld>
            <a:endParaRPr lang="en-US"/>
          </a:p>
        </p:txBody>
      </p:sp>
      <p:pic>
        <p:nvPicPr>
          <p:cNvPr id="5" name="Picture 4">
            <a:extLst>
              <a:ext uri="{FF2B5EF4-FFF2-40B4-BE49-F238E27FC236}">
                <a16:creationId xmlns:a16="http://schemas.microsoft.com/office/drawing/2014/main" id="{C294D85C-19D1-E76F-C49A-3E5551461C5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9" name="TextBox 8">
            <a:extLst>
              <a:ext uri="{FF2B5EF4-FFF2-40B4-BE49-F238E27FC236}">
                <a16:creationId xmlns:a16="http://schemas.microsoft.com/office/drawing/2014/main" id="{4238494A-C524-43A4-5C4E-476F10B952F5}"/>
              </a:ext>
            </a:extLst>
          </p:cNvPr>
          <p:cNvSpPr txBox="1"/>
          <p:nvPr/>
        </p:nvSpPr>
        <p:spPr>
          <a:xfrm>
            <a:off x="455123" y="1253067"/>
            <a:ext cx="6097712" cy="1200329"/>
          </a:xfrm>
          <a:prstGeom prst="rect">
            <a:avLst/>
          </a:prstGeom>
          <a:noFill/>
        </p:spPr>
        <p:txBody>
          <a:bodyPr wrap="square">
            <a:spAutoFit/>
          </a:bodyPr>
          <a:lstStyle/>
          <a:p>
            <a:r>
              <a:rPr lang="en-US" dirty="0"/>
              <a:t>Neural architecture Hyperparameters: 1000 hidden neurons</a:t>
            </a:r>
          </a:p>
          <a:p>
            <a:r>
              <a:rPr lang="en-US" dirty="0"/>
              <a:t>Learning rate = 0.1 </a:t>
            </a:r>
          </a:p>
          <a:p>
            <a:r>
              <a:rPr lang="en-US" dirty="0"/>
              <a:t>Batch size = 500 </a:t>
            </a:r>
          </a:p>
          <a:p>
            <a:r>
              <a:rPr lang="en-US" dirty="0"/>
              <a:t>Activation functions: tanh and </a:t>
            </a:r>
            <a:r>
              <a:rPr lang="en-US" dirty="0" err="1"/>
              <a:t>softmax</a:t>
            </a:r>
            <a:endParaRPr lang="en-US" dirty="0"/>
          </a:p>
        </p:txBody>
      </p:sp>
      <p:pic>
        <p:nvPicPr>
          <p:cNvPr id="13" name="Picture 12">
            <a:extLst>
              <a:ext uri="{FF2B5EF4-FFF2-40B4-BE49-F238E27FC236}">
                <a16:creationId xmlns:a16="http://schemas.microsoft.com/office/drawing/2014/main" id="{B93BA0B3-174C-C80A-C2C5-DD70A7BF5652}"/>
              </a:ext>
            </a:extLst>
          </p:cNvPr>
          <p:cNvPicPr>
            <a:picLocks noChangeAspect="1"/>
          </p:cNvPicPr>
          <p:nvPr/>
        </p:nvPicPr>
        <p:blipFill>
          <a:blip r:embed="rId4"/>
          <a:stretch>
            <a:fillRect/>
          </a:stretch>
        </p:blipFill>
        <p:spPr>
          <a:xfrm>
            <a:off x="1071706" y="2453396"/>
            <a:ext cx="9572090" cy="3735891"/>
          </a:xfrm>
          <a:prstGeom prst="rect">
            <a:avLst/>
          </a:prstGeom>
        </p:spPr>
      </p:pic>
      <p:sp>
        <p:nvSpPr>
          <p:cNvPr id="14" name="TextBox 13">
            <a:extLst>
              <a:ext uri="{FF2B5EF4-FFF2-40B4-BE49-F238E27FC236}">
                <a16:creationId xmlns:a16="http://schemas.microsoft.com/office/drawing/2014/main" id="{531C7F3C-2D81-5057-9F76-731263E33DBF}"/>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Architecture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A28DE050-6998-014D-654A-C8001B6DE713}"/>
              </a:ext>
            </a:extLst>
          </p:cNvPr>
          <p:cNvSpPr txBox="1"/>
          <p:nvPr/>
        </p:nvSpPr>
        <p:spPr>
          <a:xfrm>
            <a:off x="7210747" y="5030090"/>
            <a:ext cx="1399853" cy="307777"/>
          </a:xfrm>
          <a:prstGeom prst="rect">
            <a:avLst/>
          </a:prstGeom>
          <a:noFill/>
        </p:spPr>
        <p:txBody>
          <a:bodyPr wrap="square">
            <a:spAutoFit/>
          </a:bodyPr>
          <a:lstStyle/>
          <a:p>
            <a:r>
              <a:rPr lang="en-US" sz="1400" dirty="0"/>
              <a:t>1000</a:t>
            </a:r>
          </a:p>
        </p:txBody>
      </p:sp>
    </p:spTree>
    <p:extLst>
      <p:ext uri="{BB962C8B-B14F-4D97-AF65-F5344CB8AC3E}">
        <p14:creationId xmlns:p14="http://schemas.microsoft.com/office/powerpoint/2010/main" val="412114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BD4507-7468-A89F-4455-3DC62B16C6E0}"/>
              </a:ext>
            </a:extLst>
          </p:cNvPr>
          <p:cNvSpPr>
            <a:spLocks noGrp="1"/>
          </p:cNvSpPr>
          <p:nvPr>
            <p:ph type="sldNum" sz="quarter" idx="12"/>
          </p:nvPr>
        </p:nvSpPr>
        <p:spPr/>
        <p:txBody>
          <a:bodyPr/>
          <a:lstStyle/>
          <a:p>
            <a:fld id="{863887D3-EABE-46C7-BEBB-4CA6FCD66106}" type="slidenum">
              <a:rPr lang="en-US" smtClean="0"/>
              <a:t>33</a:t>
            </a:fld>
            <a:endParaRPr lang="en-US"/>
          </a:p>
        </p:txBody>
      </p:sp>
      <p:pic>
        <p:nvPicPr>
          <p:cNvPr id="3" name="Picture 2">
            <a:extLst>
              <a:ext uri="{FF2B5EF4-FFF2-40B4-BE49-F238E27FC236}">
                <a16:creationId xmlns:a16="http://schemas.microsoft.com/office/drawing/2014/main" id="{DFF47ABE-8419-8956-F7AA-78AEE5974C5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4" name="Picture 2" descr="Google Colaboratory Colab - Guía Completa Español - Marketing Branding">
            <a:hlinkClick r:id="rId4"/>
            <a:extLst>
              <a:ext uri="{FF2B5EF4-FFF2-40B4-BE49-F238E27FC236}">
                <a16:creationId xmlns:a16="http://schemas.microsoft.com/office/drawing/2014/main" id="{9B417D40-5254-70DE-5666-5D9B891DB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103" y="985913"/>
            <a:ext cx="3951791" cy="263452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951;p75">
            <a:extLst>
              <a:ext uri="{FF2B5EF4-FFF2-40B4-BE49-F238E27FC236}">
                <a16:creationId xmlns:a16="http://schemas.microsoft.com/office/drawing/2014/main" id="{46E666A6-F17E-D38E-DC6F-EE98199D2681}"/>
              </a:ext>
            </a:extLst>
          </p:cNvPr>
          <p:cNvSpPr/>
          <p:nvPr/>
        </p:nvSpPr>
        <p:spPr>
          <a:xfrm>
            <a:off x="4044411" y="2407226"/>
            <a:ext cx="352455" cy="340168"/>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 name="TextBox 7">
            <a:extLst>
              <a:ext uri="{FF2B5EF4-FFF2-40B4-BE49-F238E27FC236}">
                <a16:creationId xmlns:a16="http://schemas.microsoft.com/office/drawing/2014/main" id="{45A15D18-66A7-D7CE-96F6-C4DA8390296C}"/>
              </a:ext>
            </a:extLst>
          </p:cNvPr>
          <p:cNvSpPr txBox="1"/>
          <p:nvPr/>
        </p:nvSpPr>
        <p:spPr>
          <a:xfrm>
            <a:off x="455122" y="5306671"/>
            <a:ext cx="4240167" cy="369332"/>
          </a:xfrm>
          <a:prstGeom prst="rect">
            <a:avLst/>
          </a:prstGeom>
          <a:noFill/>
        </p:spPr>
        <p:txBody>
          <a:bodyPr wrap="square">
            <a:spAutoFit/>
          </a:bodyPr>
          <a:lstStyle/>
          <a:p>
            <a:r>
              <a:rPr lang="es-ES" b="1" dirty="0" err="1"/>
              <a:t>One</a:t>
            </a:r>
            <a:r>
              <a:rPr lang="es-ES" b="1" dirty="0"/>
              <a:t> </a:t>
            </a:r>
            <a:r>
              <a:rPr lang="es-ES" b="1" dirty="0" err="1"/>
              <a:t>Hidden</a:t>
            </a:r>
            <a:r>
              <a:rPr lang="es-ES" b="1" dirty="0"/>
              <a:t> </a:t>
            </a:r>
            <a:r>
              <a:rPr lang="es-ES" b="1" dirty="0" err="1"/>
              <a:t>Layer</a:t>
            </a:r>
            <a:r>
              <a:rPr lang="es-ES" b="1" dirty="0"/>
              <a:t> </a:t>
            </a:r>
            <a:r>
              <a:rPr lang="es-ES" b="1" dirty="0" err="1"/>
              <a:t>with</a:t>
            </a:r>
            <a:r>
              <a:rPr lang="es-ES" b="1" dirty="0"/>
              <a:t> </a:t>
            </a:r>
            <a:r>
              <a:rPr lang="es-ES" b="1" dirty="0" err="1"/>
              <a:t>Tensorflow.ipynb</a:t>
            </a:r>
            <a:r>
              <a:rPr lang="es-ES" b="1" dirty="0"/>
              <a:t> </a:t>
            </a:r>
            <a:endParaRPr lang="en-US" b="1" dirty="0"/>
          </a:p>
        </p:txBody>
      </p:sp>
      <p:pic>
        <p:nvPicPr>
          <p:cNvPr id="9" name="Picture 4" descr="Introducción a la programación en Python para geólogos - Escuela de  Geología Profesional">
            <a:extLst>
              <a:ext uri="{FF2B5EF4-FFF2-40B4-BE49-F238E27FC236}">
                <a16:creationId xmlns:a16="http://schemas.microsoft.com/office/drawing/2014/main" id="{789F1DB4-1542-AD11-B400-B676366DB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4901" y="2945876"/>
            <a:ext cx="3189270" cy="13832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7DEBD9-A2EA-8327-381C-37D5A2CD2DE6}"/>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Hands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1266" name="Picture 2" descr="ChatGPT - Wikipedia">
            <a:extLst>
              <a:ext uri="{FF2B5EF4-FFF2-40B4-BE49-F238E27FC236}">
                <a16:creationId xmlns:a16="http://schemas.microsoft.com/office/drawing/2014/main" id="{7069E72C-B180-0264-A097-FE77D5573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9455" y="4329139"/>
            <a:ext cx="898023" cy="89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92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E0966-738B-DC9A-B936-6594D9E170AD}"/>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ABE8E5EC-A1B8-A69B-9733-CED20D5841C9}"/>
              </a:ext>
            </a:extLst>
          </p:cNvPr>
          <p:cNvSpPr txBox="1"/>
          <p:nvPr/>
        </p:nvSpPr>
        <p:spPr>
          <a:xfrm>
            <a:off x="572784" y="1222893"/>
            <a:ext cx="6097712" cy="400110"/>
          </a:xfrm>
          <a:prstGeom prst="rect">
            <a:avLst/>
          </a:prstGeom>
          <a:noFill/>
        </p:spPr>
        <p:txBody>
          <a:bodyPr wrap="square">
            <a:spAutoFit/>
          </a:bodyPr>
          <a:lstStyle/>
          <a:p>
            <a:r>
              <a:rPr lang="en-US" sz="2000" b="1" dirty="0">
                <a:solidFill>
                  <a:schemeClr val="accent1">
                    <a:lumMod val="75000"/>
                  </a:schemeClr>
                </a:solidFill>
              </a:rPr>
              <a:t>One-hidden layer with tanh results</a:t>
            </a:r>
          </a:p>
        </p:txBody>
      </p:sp>
      <p:sp>
        <p:nvSpPr>
          <p:cNvPr id="6" name="TextBox 5">
            <a:extLst>
              <a:ext uri="{FF2B5EF4-FFF2-40B4-BE49-F238E27FC236}">
                <a16:creationId xmlns:a16="http://schemas.microsoft.com/office/drawing/2014/main" id="{AB1E8A92-8EAB-EF0D-38C9-CA3CD7B70E31}"/>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Hands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results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8E057642-D44D-96D7-0607-454E7C8514CA}"/>
              </a:ext>
            </a:extLst>
          </p:cNvPr>
          <p:cNvSpPr txBox="1"/>
          <p:nvPr/>
        </p:nvSpPr>
        <p:spPr>
          <a:xfrm>
            <a:off x="572784" y="1623003"/>
            <a:ext cx="6097712" cy="1200329"/>
          </a:xfrm>
          <a:prstGeom prst="rect">
            <a:avLst/>
          </a:prstGeom>
          <a:noFill/>
        </p:spPr>
        <p:txBody>
          <a:bodyPr wrap="square">
            <a:spAutoFit/>
          </a:bodyPr>
          <a:lstStyle/>
          <a:p>
            <a:r>
              <a:rPr lang="en-US" dirty="0"/>
              <a:t>Hyperparameters: Stop condition: 20,000 iterations </a:t>
            </a:r>
          </a:p>
          <a:p>
            <a:r>
              <a:rPr lang="en-US" dirty="0"/>
              <a:t>Learning rate =0.1 </a:t>
            </a:r>
          </a:p>
          <a:p>
            <a:r>
              <a:rPr lang="en-US" dirty="0"/>
              <a:t>Mini-batch size = 500 </a:t>
            </a:r>
          </a:p>
          <a:p>
            <a:r>
              <a:rPr lang="en-US" dirty="0"/>
              <a:t>Hidden neurons = 1,000</a:t>
            </a:r>
          </a:p>
        </p:txBody>
      </p:sp>
      <p:pic>
        <p:nvPicPr>
          <p:cNvPr id="10" name="Picture 9">
            <a:extLst>
              <a:ext uri="{FF2B5EF4-FFF2-40B4-BE49-F238E27FC236}">
                <a16:creationId xmlns:a16="http://schemas.microsoft.com/office/drawing/2014/main" id="{78C16664-1129-652A-5F22-FC747274C39A}"/>
              </a:ext>
            </a:extLst>
          </p:cNvPr>
          <p:cNvPicPr>
            <a:picLocks noChangeAspect="1"/>
          </p:cNvPicPr>
          <p:nvPr/>
        </p:nvPicPr>
        <p:blipFill>
          <a:blip r:embed="rId4"/>
          <a:stretch>
            <a:fillRect/>
          </a:stretch>
        </p:blipFill>
        <p:spPr>
          <a:xfrm>
            <a:off x="5325599" y="2347393"/>
            <a:ext cx="6405616" cy="4272854"/>
          </a:xfrm>
          <a:prstGeom prst="rect">
            <a:avLst/>
          </a:prstGeom>
        </p:spPr>
      </p:pic>
      <p:sp>
        <p:nvSpPr>
          <p:cNvPr id="12" name="TextBox 11">
            <a:extLst>
              <a:ext uri="{FF2B5EF4-FFF2-40B4-BE49-F238E27FC236}">
                <a16:creationId xmlns:a16="http://schemas.microsoft.com/office/drawing/2014/main" id="{A550E70B-764F-77CB-2AF3-8B3B9B0BE160}"/>
              </a:ext>
            </a:extLst>
          </p:cNvPr>
          <p:cNvSpPr txBox="1"/>
          <p:nvPr/>
        </p:nvSpPr>
        <p:spPr>
          <a:xfrm>
            <a:off x="6948756" y="1075333"/>
            <a:ext cx="3619071" cy="923330"/>
          </a:xfrm>
          <a:prstGeom prst="rect">
            <a:avLst/>
          </a:prstGeom>
          <a:noFill/>
        </p:spPr>
        <p:txBody>
          <a:bodyPr wrap="square">
            <a:spAutoFit/>
          </a:bodyPr>
          <a:lstStyle/>
          <a:p>
            <a:r>
              <a:rPr lang="en-US" dirty="0"/>
              <a:t>16342 samples for training; </a:t>
            </a:r>
          </a:p>
          <a:p>
            <a:r>
              <a:rPr lang="en-US" dirty="0"/>
              <a:t>2043 for development;</a:t>
            </a:r>
          </a:p>
          <a:p>
            <a:r>
              <a:rPr lang="en-US" dirty="0"/>
              <a:t>Test samples are not considered.</a:t>
            </a:r>
          </a:p>
        </p:txBody>
      </p:sp>
      <p:sp>
        <p:nvSpPr>
          <p:cNvPr id="2" name="Slide Number Placeholder 1">
            <a:extLst>
              <a:ext uri="{FF2B5EF4-FFF2-40B4-BE49-F238E27FC236}">
                <a16:creationId xmlns:a16="http://schemas.microsoft.com/office/drawing/2014/main" id="{0E10D42A-4F9E-8EB6-CEA0-BBFC9866E7ED}"/>
              </a:ext>
            </a:extLst>
          </p:cNvPr>
          <p:cNvSpPr>
            <a:spLocks noGrp="1"/>
          </p:cNvSpPr>
          <p:nvPr>
            <p:ph type="sldNum" sz="quarter" idx="12"/>
          </p:nvPr>
        </p:nvSpPr>
        <p:spPr>
          <a:xfrm>
            <a:off x="9196227" y="6362076"/>
            <a:ext cx="2743200" cy="365125"/>
          </a:xfrm>
        </p:spPr>
        <p:txBody>
          <a:bodyPr/>
          <a:lstStyle/>
          <a:p>
            <a:fld id="{863887D3-EABE-46C7-BEBB-4CA6FCD66106}" type="slidenum">
              <a:rPr lang="en-US" smtClean="0"/>
              <a:t>34</a:t>
            </a:fld>
            <a:endParaRPr lang="en-US" dirty="0"/>
          </a:p>
        </p:txBody>
      </p:sp>
      <p:pic>
        <p:nvPicPr>
          <p:cNvPr id="14" name="Picture 13">
            <a:extLst>
              <a:ext uri="{FF2B5EF4-FFF2-40B4-BE49-F238E27FC236}">
                <a16:creationId xmlns:a16="http://schemas.microsoft.com/office/drawing/2014/main" id="{024BD3BC-8E55-A769-3C6B-99FFC2EA1897}"/>
              </a:ext>
            </a:extLst>
          </p:cNvPr>
          <p:cNvPicPr>
            <a:picLocks noChangeAspect="1"/>
          </p:cNvPicPr>
          <p:nvPr/>
        </p:nvPicPr>
        <p:blipFill>
          <a:blip r:embed="rId5"/>
          <a:stretch>
            <a:fillRect/>
          </a:stretch>
        </p:blipFill>
        <p:spPr>
          <a:xfrm>
            <a:off x="455123" y="2819504"/>
            <a:ext cx="3814845" cy="4038496"/>
          </a:xfrm>
          <a:prstGeom prst="rect">
            <a:avLst/>
          </a:prstGeom>
        </p:spPr>
      </p:pic>
    </p:spTree>
    <p:extLst>
      <p:ext uri="{BB962C8B-B14F-4D97-AF65-F5344CB8AC3E}">
        <p14:creationId xmlns:p14="http://schemas.microsoft.com/office/powerpoint/2010/main" val="3465162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7E1EC4-215E-F752-3F6B-D68E1D88846C}"/>
              </a:ext>
            </a:extLst>
          </p:cNvPr>
          <p:cNvSpPr>
            <a:spLocks noGrp="1"/>
          </p:cNvSpPr>
          <p:nvPr>
            <p:ph type="sldNum" sz="quarter" idx="12"/>
          </p:nvPr>
        </p:nvSpPr>
        <p:spPr/>
        <p:txBody>
          <a:bodyPr/>
          <a:lstStyle/>
          <a:p>
            <a:fld id="{863887D3-EABE-46C7-BEBB-4CA6FCD66106}" type="slidenum">
              <a:rPr lang="en-US" smtClean="0"/>
              <a:t>35</a:t>
            </a:fld>
            <a:endParaRPr lang="en-US"/>
          </a:p>
        </p:txBody>
      </p:sp>
      <p:pic>
        <p:nvPicPr>
          <p:cNvPr id="3" name="Picture 2">
            <a:extLst>
              <a:ext uri="{FF2B5EF4-FFF2-40B4-BE49-F238E27FC236}">
                <a16:creationId xmlns:a16="http://schemas.microsoft.com/office/drawing/2014/main" id="{5AD9E139-F30B-85F5-FBBF-8DEAC149173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1D053FC9-34E0-073F-14BA-32779B49CE44}"/>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What’s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next</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ECCC6AFB-14CF-1819-0BC8-87BF9C787A71}"/>
              </a:ext>
            </a:extLst>
          </p:cNvPr>
          <p:cNvPicPr>
            <a:picLocks noChangeAspect="1"/>
          </p:cNvPicPr>
          <p:nvPr/>
        </p:nvPicPr>
        <p:blipFill rotWithShape="1">
          <a:blip r:embed="rId4"/>
          <a:srcRect l="2669" t="12679" r="2614" b="14667"/>
          <a:stretch/>
        </p:blipFill>
        <p:spPr>
          <a:xfrm>
            <a:off x="1314687" y="1298210"/>
            <a:ext cx="9329109" cy="3251075"/>
          </a:xfrm>
          <a:prstGeom prst="rect">
            <a:avLst/>
          </a:prstGeom>
        </p:spPr>
      </p:pic>
      <p:pic>
        <p:nvPicPr>
          <p:cNvPr id="9" name="Picture 2" descr="Google Colaboratory Colab - Guía Completa Español - Marketing Branding">
            <a:hlinkClick r:id="rId5"/>
            <a:extLst>
              <a:ext uri="{FF2B5EF4-FFF2-40B4-BE49-F238E27FC236}">
                <a16:creationId xmlns:a16="http://schemas.microsoft.com/office/drawing/2014/main" id="{10E7DEA2-7C12-E6B3-C50D-E3862608C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52" t="21628" r="-1052" b="22289"/>
          <a:stretch/>
        </p:blipFill>
        <p:spPr bwMode="auto">
          <a:xfrm>
            <a:off x="5119817" y="5233891"/>
            <a:ext cx="3951791" cy="1477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ntroducción a la programación en Python para geólogos - Escuela de  Geología Profesional">
            <a:extLst>
              <a:ext uri="{FF2B5EF4-FFF2-40B4-BE49-F238E27FC236}">
                <a16:creationId xmlns:a16="http://schemas.microsoft.com/office/drawing/2014/main" id="{1DBF6965-4A8E-D0EE-92B7-008BD01DA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3444" y="5849576"/>
            <a:ext cx="1947381" cy="84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80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7F2AA-2A0F-6415-051D-F39697595149}"/>
              </a:ext>
            </a:extLst>
          </p:cNvPr>
          <p:cNvSpPr>
            <a:spLocks noGrp="1"/>
          </p:cNvSpPr>
          <p:nvPr>
            <p:ph type="sldNum" sz="quarter" idx="12"/>
          </p:nvPr>
        </p:nvSpPr>
        <p:spPr/>
        <p:txBody>
          <a:bodyPr/>
          <a:lstStyle/>
          <a:p>
            <a:fld id="{A06C264A-03B6-44A0-BE1D-CA8DBA4A3ABC}" type="slidenum">
              <a:rPr lang="en-US" smtClean="0"/>
              <a:t>36</a:t>
            </a:fld>
            <a:endParaRPr lang="en-US" dirty="0"/>
          </a:p>
        </p:txBody>
      </p:sp>
      <p:pic>
        <p:nvPicPr>
          <p:cNvPr id="5" name="Picture 4">
            <a:extLst>
              <a:ext uri="{FF2B5EF4-FFF2-40B4-BE49-F238E27FC236}">
                <a16:creationId xmlns:a16="http://schemas.microsoft.com/office/drawing/2014/main" id="{9BA84571-F327-AA40-E390-9963BF238A7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5BC54A85-A192-8108-807E-1D5397CE0B6A}"/>
              </a:ext>
            </a:extLst>
          </p:cNvPr>
          <p:cNvSpPr txBox="1"/>
          <p:nvPr/>
        </p:nvSpPr>
        <p:spPr>
          <a:xfrm>
            <a:off x="489665" y="354043"/>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Complementary</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Readings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sp>
        <p:nvSpPr>
          <p:cNvPr id="7" name="Content Placeholder 6">
            <a:extLst>
              <a:ext uri="{FF2B5EF4-FFF2-40B4-BE49-F238E27FC236}">
                <a16:creationId xmlns:a16="http://schemas.microsoft.com/office/drawing/2014/main" id="{E98FBBAA-0E70-C503-B196-461FD49579AB}"/>
              </a:ext>
            </a:extLst>
          </p:cNvPr>
          <p:cNvSpPr txBox="1">
            <a:spLocks noGrp="1"/>
          </p:cNvSpPr>
          <p:nvPr>
            <p:ph idx="1"/>
          </p:nvPr>
        </p:nvSpPr>
        <p:spPr>
          <a:xfrm>
            <a:off x="725185" y="1436315"/>
            <a:ext cx="10515600" cy="6672596"/>
          </a:xfrm>
          <a:prstGeom prst="rect">
            <a:avLst/>
          </a:prstGeom>
          <a:noFill/>
        </p:spPr>
        <p:txBody>
          <a:bodyPr wrap="square">
            <a:spAutoFit/>
          </a:bodyPr>
          <a:lstStyle/>
          <a:p>
            <a:r>
              <a:rPr lang="en-US" dirty="0">
                <a:hlinkClick r:id="rId4"/>
              </a:rPr>
              <a:t>A Beginner's Guide to Python</a:t>
            </a:r>
            <a:endParaRPr lang="en-US" dirty="0"/>
          </a:p>
          <a:p>
            <a:r>
              <a:rPr lang="en-US" dirty="0"/>
              <a:t> </a:t>
            </a:r>
            <a:r>
              <a:rPr lang="en-US" dirty="0">
                <a:hlinkClick r:id="rId5"/>
              </a:rPr>
              <a:t>Why ANN are hard to train?</a:t>
            </a:r>
            <a:endParaRPr lang="en-US" dirty="0"/>
          </a:p>
          <a:p>
            <a:r>
              <a:rPr lang="en-US" dirty="0">
                <a:hlinkClick r:id="rId6"/>
              </a:rPr>
              <a:t>The problem of exploding or vanishing gradients</a:t>
            </a:r>
            <a:endParaRPr lang="en-US" dirty="0"/>
          </a:p>
          <a:p>
            <a:r>
              <a:rPr lang="en-US" dirty="0">
                <a:hlinkClick r:id="rId7"/>
              </a:rPr>
              <a:t>Weights optimizations – SGD</a:t>
            </a:r>
            <a:endParaRPr lang="en-US" dirty="0"/>
          </a:p>
          <a:p>
            <a:r>
              <a:rPr lang="en-US" dirty="0">
                <a:hlinkClick r:id="rId8"/>
              </a:rPr>
              <a:t>Vanishing/Exploding gradient </a:t>
            </a:r>
            <a:endParaRPr lang="en-US" dirty="0"/>
          </a:p>
          <a:p>
            <a:r>
              <a:rPr lang="it-IT" dirty="0">
                <a:hlinkClick r:id="rId9"/>
              </a:rPr>
              <a:t>Addestramento rete neurale in parole semplici</a:t>
            </a:r>
            <a:endParaRPr lang="en-US" dirty="0"/>
          </a:p>
          <a:p>
            <a:r>
              <a:rPr lang="it-IT" dirty="0">
                <a:hlinkClick r:id="rId10"/>
              </a:rPr>
              <a:t>Pillole di analisi 2: il gradiente</a:t>
            </a:r>
            <a:endParaRPr lang="it-IT" dirty="0"/>
          </a:p>
          <a:p>
            <a:r>
              <a:rPr lang="en-US" dirty="0">
                <a:hlinkClick r:id="rId11"/>
              </a:rPr>
              <a:t>How to initialize the weights in python</a:t>
            </a:r>
            <a:endParaRPr lang="en-US" dirty="0"/>
          </a:p>
          <a:p>
            <a:r>
              <a:rPr lang="en-US" dirty="0">
                <a:hlinkClick r:id="rId12"/>
              </a:rPr>
              <a:t>Preventing Overfitting in ANN</a:t>
            </a:r>
            <a:endParaRPr lang="en-US" dirty="0"/>
          </a:p>
          <a:p>
            <a:r>
              <a:rPr lang="en-US" dirty="0">
                <a:hlinkClick r:id="rId13"/>
              </a:rPr>
              <a:t>Normalization to improve deep learning models</a:t>
            </a:r>
            <a:endParaRPr lang="en-US" dirty="0"/>
          </a:p>
          <a:p>
            <a:endParaRPr lang="en-US" dirty="0"/>
          </a:p>
          <a:p>
            <a:endParaRPr lang="en-US" dirty="0"/>
          </a:p>
          <a:p>
            <a:endParaRPr lang="en-US" dirty="0"/>
          </a:p>
        </p:txBody>
      </p:sp>
      <p:grpSp>
        <p:nvGrpSpPr>
          <p:cNvPr id="8" name="Google Shape;10892;p81">
            <a:extLst>
              <a:ext uri="{FF2B5EF4-FFF2-40B4-BE49-F238E27FC236}">
                <a16:creationId xmlns:a16="http://schemas.microsoft.com/office/drawing/2014/main" id="{90B0C603-7640-2C8A-3005-67CA635FA9DD}"/>
              </a:ext>
            </a:extLst>
          </p:cNvPr>
          <p:cNvGrpSpPr/>
          <p:nvPr/>
        </p:nvGrpSpPr>
        <p:grpSpPr>
          <a:xfrm>
            <a:off x="6445322" y="370133"/>
            <a:ext cx="656689" cy="599098"/>
            <a:chOff x="-1333975" y="2365850"/>
            <a:chExt cx="292225" cy="293575"/>
          </a:xfrm>
        </p:grpSpPr>
        <p:sp>
          <p:nvSpPr>
            <p:cNvPr id="9" name="Google Shape;10893;p81">
              <a:extLst>
                <a:ext uri="{FF2B5EF4-FFF2-40B4-BE49-F238E27FC236}">
                  <a16:creationId xmlns:a16="http://schemas.microsoft.com/office/drawing/2014/main" id="{29058F7F-9552-A1B6-1618-804F34F7202F}"/>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4;p81">
              <a:extLst>
                <a:ext uri="{FF2B5EF4-FFF2-40B4-BE49-F238E27FC236}">
                  <a16:creationId xmlns:a16="http://schemas.microsoft.com/office/drawing/2014/main" id="{5289623C-820E-FBD3-182F-A8FFE0CAFDA5}"/>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5;p81">
              <a:extLst>
                <a:ext uri="{FF2B5EF4-FFF2-40B4-BE49-F238E27FC236}">
                  <a16:creationId xmlns:a16="http://schemas.microsoft.com/office/drawing/2014/main" id="{7CE049C4-628D-7684-CB50-1346A17A5093}"/>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6;p81">
              <a:extLst>
                <a:ext uri="{FF2B5EF4-FFF2-40B4-BE49-F238E27FC236}">
                  <a16:creationId xmlns:a16="http://schemas.microsoft.com/office/drawing/2014/main" id="{F7A845EA-B7F9-493D-348C-5316E1179CC1}"/>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7;p81">
              <a:extLst>
                <a:ext uri="{FF2B5EF4-FFF2-40B4-BE49-F238E27FC236}">
                  <a16:creationId xmlns:a16="http://schemas.microsoft.com/office/drawing/2014/main" id="{B564242E-2497-7541-ADC8-483DF790CC2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8;p81">
              <a:extLst>
                <a:ext uri="{FF2B5EF4-FFF2-40B4-BE49-F238E27FC236}">
                  <a16:creationId xmlns:a16="http://schemas.microsoft.com/office/drawing/2014/main" id="{F76581FF-1F54-40D3-FAE0-EBE0D66AF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9;p81">
              <a:extLst>
                <a:ext uri="{FF2B5EF4-FFF2-40B4-BE49-F238E27FC236}">
                  <a16:creationId xmlns:a16="http://schemas.microsoft.com/office/drawing/2014/main" id="{BC8F0880-8D0D-7054-C1A6-FC3164D4063F}"/>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00;p81">
              <a:extLst>
                <a:ext uri="{FF2B5EF4-FFF2-40B4-BE49-F238E27FC236}">
                  <a16:creationId xmlns:a16="http://schemas.microsoft.com/office/drawing/2014/main" id="{456BB92C-5337-CB90-0442-29E56C18794B}"/>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6" descr="Download Now - Free image on Pixabay">
            <a:extLst>
              <a:ext uri="{FF2B5EF4-FFF2-40B4-BE49-F238E27FC236}">
                <a16:creationId xmlns:a16="http://schemas.microsoft.com/office/drawing/2014/main" id="{B0E1609B-0B99-2B62-BEF8-665CF4F971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1057" y="1436315"/>
            <a:ext cx="500009" cy="50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0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CE8870-E51A-1A5A-3A61-DF39776E732F}"/>
              </a:ext>
            </a:extLst>
          </p:cNvPr>
          <p:cNvSpPr>
            <a:spLocks noGrp="1"/>
          </p:cNvSpPr>
          <p:nvPr>
            <p:ph type="sldNum" sz="quarter" idx="12"/>
          </p:nvPr>
        </p:nvSpPr>
        <p:spPr/>
        <p:txBody>
          <a:bodyPr/>
          <a:lstStyle/>
          <a:p>
            <a:fld id="{863887D3-EABE-46C7-BEBB-4CA6FCD66106}" type="slidenum">
              <a:rPr lang="en-US" smtClean="0"/>
              <a:t>37</a:t>
            </a:fld>
            <a:endParaRPr lang="en-US"/>
          </a:p>
        </p:txBody>
      </p:sp>
      <p:sp>
        <p:nvSpPr>
          <p:cNvPr id="5" name="TextBox 4">
            <a:extLst>
              <a:ext uri="{FF2B5EF4-FFF2-40B4-BE49-F238E27FC236}">
                <a16:creationId xmlns:a16="http://schemas.microsoft.com/office/drawing/2014/main" id="{69C82DF6-1EE6-2BE7-E0B2-7EC6170496AC}"/>
              </a:ext>
            </a:extLst>
          </p:cNvPr>
          <p:cNvSpPr txBox="1"/>
          <p:nvPr/>
        </p:nvSpPr>
        <p:spPr>
          <a:xfrm>
            <a:off x="489665" y="354043"/>
            <a:ext cx="437042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Work</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Groups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Plan </a:t>
            </a:r>
          </a:p>
        </p:txBody>
      </p:sp>
      <p:graphicFrame>
        <p:nvGraphicFramePr>
          <p:cNvPr id="6" name="Table 6">
            <a:extLst>
              <a:ext uri="{FF2B5EF4-FFF2-40B4-BE49-F238E27FC236}">
                <a16:creationId xmlns:a16="http://schemas.microsoft.com/office/drawing/2014/main" id="{5122F61F-50FA-B0C5-DF91-7C4EB38838F6}"/>
              </a:ext>
            </a:extLst>
          </p:cNvPr>
          <p:cNvGraphicFramePr>
            <a:graphicFrameLocks noGrp="1"/>
          </p:cNvGraphicFramePr>
          <p:nvPr>
            <p:extLst>
              <p:ext uri="{D42A27DB-BD31-4B8C-83A1-F6EECF244321}">
                <p14:modId xmlns:p14="http://schemas.microsoft.com/office/powerpoint/2010/main" val="1276156997"/>
              </p:ext>
            </p:extLst>
          </p:nvPr>
        </p:nvGraphicFramePr>
        <p:xfrm>
          <a:off x="556482" y="2482739"/>
          <a:ext cx="11079036" cy="3601422"/>
        </p:xfrm>
        <a:graphic>
          <a:graphicData uri="http://schemas.openxmlformats.org/drawingml/2006/table">
            <a:tbl>
              <a:tblPr firstRow="1" bandRow="1"/>
              <a:tblGrid>
                <a:gridCol w="1669636">
                  <a:extLst>
                    <a:ext uri="{9D8B030D-6E8A-4147-A177-3AD203B41FA5}">
                      <a16:colId xmlns:a16="http://schemas.microsoft.com/office/drawing/2014/main" val="1992148370"/>
                    </a:ext>
                  </a:extLst>
                </a:gridCol>
                <a:gridCol w="9409400">
                  <a:extLst>
                    <a:ext uri="{9D8B030D-6E8A-4147-A177-3AD203B41FA5}">
                      <a16:colId xmlns:a16="http://schemas.microsoft.com/office/drawing/2014/main" val="1699665994"/>
                    </a:ext>
                  </a:extLst>
                </a:gridCol>
              </a:tblGrid>
              <a:tr h="600237">
                <a:tc>
                  <a:txBody>
                    <a:bodyPr/>
                    <a:lstStyle/>
                    <a:p>
                      <a:r>
                        <a:rPr lang="es-ES" b="1" dirty="0" err="1"/>
                        <a:t>Name</a:t>
                      </a:r>
                      <a:endParaRPr lang="en-US" b="1" dirty="0"/>
                    </a:p>
                  </a:txBody>
                  <a:tcPr>
                    <a:solidFill>
                      <a:schemeClr val="bg1">
                        <a:lumMod val="85000"/>
                      </a:schemeClr>
                    </a:solidFill>
                  </a:tcPr>
                </a:tc>
                <a:tc>
                  <a:txBody>
                    <a:bodyPr/>
                    <a:lstStyle/>
                    <a:p>
                      <a:r>
                        <a:rPr lang="es-ES" b="1" dirty="0" err="1"/>
                        <a:t>Members</a:t>
                      </a:r>
                      <a:endParaRPr lang="en-US" b="1" dirty="0"/>
                    </a:p>
                  </a:txBody>
                  <a:tcPr>
                    <a:solidFill>
                      <a:schemeClr val="bg1">
                        <a:lumMod val="85000"/>
                      </a:schemeClr>
                    </a:solidFill>
                  </a:tcPr>
                </a:tc>
                <a:extLst>
                  <a:ext uri="{0D108BD9-81ED-4DB2-BD59-A6C34878D82A}">
                    <a16:rowId xmlns:a16="http://schemas.microsoft.com/office/drawing/2014/main" val="1953193703"/>
                  </a:ext>
                </a:extLst>
              </a:tr>
              <a:tr h="600237">
                <a:tc>
                  <a:txBody>
                    <a:bodyPr/>
                    <a:lstStyle/>
                    <a:p>
                      <a:r>
                        <a:rPr lang="es-ES" dirty="0" err="1"/>
                        <a:t>Group</a:t>
                      </a:r>
                      <a:r>
                        <a:rPr lang="es-ES" dirty="0"/>
                        <a:t> A</a:t>
                      </a:r>
                      <a:endParaRPr lang="en-US" dirty="0"/>
                    </a:p>
                  </a:txBody>
                  <a:tcPr/>
                </a:tc>
                <a:tc>
                  <a:txBody>
                    <a:bodyPr/>
                    <a:lstStyle/>
                    <a:p>
                      <a:r>
                        <a:rPr lang="es-ES" dirty="0" err="1"/>
                        <a:t>Jacopo</a:t>
                      </a:r>
                      <a:r>
                        <a:rPr lang="es-ES" dirty="0"/>
                        <a:t> Esposito, Vittorio </a:t>
                      </a:r>
                      <a:r>
                        <a:rPr lang="es-ES" dirty="0" err="1"/>
                        <a:t>Zoccola</a:t>
                      </a:r>
                      <a:r>
                        <a:rPr lang="es-ES" dirty="0"/>
                        <a:t>, </a:t>
                      </a:r>
                      <a:endParaRPr lang="en-US" dirty="0"/>
                    </a:p>
                  </a:txBody>
                  <a:tcPr/>
                </a:tc>
                <a:extLst>
                  <a:ext uri="{0D108BD9-81ED-4DB2-BD59-A6C34878D82A}">
                    <a16:rowId xmlns:a16="http://schemas.microsoft.com/office/drawing/2014/main" val="3974156137"/>
                  </a:ext>
                </a:extLst>
              </a:tr>
              <a:tr h="600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Group</a:t>
                      </a:r>
                      <a:r>
                        <a:rPr lang="es-ES" dirty="0"/>
                        <a:t> B</a:t>
                      </a:r>
                      <a:endParaRPr lang="en-US" dirty="0"/>
                    </a:p>
                  </a:txBody>
                  <a:tcPr/>
                </a:tc>
                <a:tc>
                  <a:txBody>
                    <a:bodyPr/>
                    <a:lstStyle/>
                    <a:p>
                      <a:r>
                        <a:rPr lang="es-ES" dirty="0" err="1"/>
                        <a:t>Angelo</a:t>
                      </a:r>
                      <a:r>
                        <a:rPr lang="es-ES" dirty="0"/>
                        <a:t> Pio </a:t>
                      </a:r>
                      <a:r>
                        <a:rPr lang="es-ES" dirty="0" err="1"/>
                        <a:t>Tuccillo</a:t>
                      </a:r>
                      <a:r>
                        <a:rPr lang="es-ES" dirty="0"/>
                        <a:t>, </a:t>
                      </a:r>
                      <a:r>
                        <a:rPr lang="es-ES" dirty="0" err="1"/>
                        <a:t>Gennaro</a:t>
                      </a:r>
                      <a:r>
                        <a:rPr lang="es-ES" dirty="0"/>
                        <a:t> di </a:t>
                      </a:r>
                      <a:r>
                        <a:rPr lang="es-ES" dirty="0" err="1"/>
                        <a:t>Stasio</a:t>
                      </a:r>
                      <a:r>
                        <a:rPr lang="es-ES" dirty="0"/>
                        <a:t>, Martina </a:t>
                      </a:r>
                      <a:r>
                        <a:rPr lang="es-ES" dirty="0" err="1"/>
                        <a:t>Ruggiero</a:t>
                      </a:r>
                      <a:endParaRPr lang="en-US" dirty="0"/>
                    </a:p>
                  </a:txBody>
                  <a:tcPr/>
                </a:tc>
                <a:extLst>
                  <a:ext uri="{0D108BD9-81ED-4DB2-BD59-A6C34878D82A}">
                    <a16:rowId xmlns:a16="http://schemas.microsoft.com/office/drawing/2014/main" val="4038911261"/>
                  </a:ext>
                </a:extLst>
              </a:tr>
              <a:tr h="600237">
                <a:tc>
                  <a:txBody>
                    <a:bodyPr/>
                    <a:lstStyle/>
                    <a:p>
                      <a:r>
                        <a:rPr lang="es-ES" dirty="0" err="1"/>
                        <a:t>Group</a:t>
                      </a:r>
                      <a:r>
                        <a:rPr lang="es-ES" dirty="0"/>
                        <a:t> C</a:t>
                      </a:r>
                      <a:endParaRPr lang="en-US" dirty="0"/>
                    </a:p>
                  </a:txBody>
                  <a:tcPr/>
                </a:tc>
                <a:tc>
                  <a:txBody>
                    <a:bodyPr/>
                    <a:lstStyle/>
                    <a:p>
                      <a:r>
                        <a:rPr lang="es-ES" dirty="0"/>
                        <a:t>Davide </a:t>
                      </a:r>
                      <a:r>
                        <a:rPr lang="es-ES" dirty="0" err="1"/>
                        <a:t>Fiorentini</a:t>
                      </a:r>
                      <a:r>
                        <a:rPr lang="es-ES" dirty="0"/>
                        <a:t>, Pasquale </a:t>
                      </a:r>
                      <a:r>
                        <a:rPr lang="es-ES" dirty="0" err="1"/>
                        <a:t>Ruopolo</a:t>
                      </a:r>
                      <a:r>
                        <a:rPr lang="es-ES" dirty="0"/>
                        <a:t>, </a:t>
                      </a:r>
                      <a:r>
                        <a:rPr lang="es-ES" dirty="0" err="1"/>
                        <a:t>Fabrizio</a:t>
                      </a:r>
                      <a:r>
                        <a:rPr lang="es-ES" dirty="0"/>
                        <a:t> Zheng</a:t>
                      </a:r>
                      <a:endParaRPr lang="en-US" dirty="0"/>
                    </a:p>
                  </a:txBody>
                  <a:tcPr/>
                </a:tc>
                <a:extLst>
                  <a:ext uri="{0D108BD9-81ED-4DB2-BD59-A6C34878D82A}">
                    <a16:rowId xmlns:a16="http://schemas.microsoft.com/office/drawing/2014/main" val="3842819142"/>
                  </a:ext>
                </a:extLst>
              </a:tr>
              <a:tr h="600237">
                <a:tc>
                  <a:txBody>
                    <a:bodyPr/>
                    <a:lstStyle/>
                    <a:p>
                      <a:r>
                        <a:rPr lang="es-ES" dirty="0" err="1"/>
                        <a:t>Group</a:t>
                      </a:r>
                      <a:r>
                        <a:rPr lang="es-ES" dirty="0"/>
                        <a:t> D</a:t>
                      </a:r>
                      <a:endParaRPr lang="en-US" dirty="0"/>
                    </a:p>
                  </a:txBody>
                  <a:tcPr/>
                </a:tc>
                <a:tc>
                  <a:txBody>
                    <a:bodyPr/>
                    <a:lstStyle/>
                    <a:p>
                      <a:r>
                        <a:rPr lang="es-ES" dirty="0"/>
                        <a:t>Rosa Izzo, Serena </a:t>
                      </a:r>
                      <a:r>
                        <a:rPr lang="es-ES" dirty="0" err="1"/>
                        <a:t>Fucile</a:t>
                      </a:r>
                      <a:r>
                        <a:rPr lang="es-ES" dirty="0"/>
                        <a:t>, </a:t>
                      </a:r>
                      <a:r>
                        <a:rPr lang="es-ES" dirty="0" err="1"/>
                        <a:t>Sarconio</a:t>
                      </a:r>
                      <a:r>
                        <a:rPr lang="es-ES" dirty="0"/>
                        <a:t> Daniele </a:t>
                      </a:r>
                      <a:endParaRPr lang="en-US" dirty="0"/>
                    </a:p>
                  </a:txBody>
                  <a:tcPr/>
                </a:tc>
                <a:extLst>
                  <a:ext uri="{0D108BD9-81ED-4DB2-BD59-A6C34878D82A}">
                    <a16:rowId xmlns:a16="http://schemas.microsoft.com/office/drawing/2014/main" val="1271099774"/>
                  </a:ext>
                </a:extLst>
              </a:tr>
              <a:tr h="600237">
                <a:tc>
                  <a:txBody>
                    <a:bodyPr/>
                    <a:lstStyle/>
                    <a:p>
                      <a:r>
                        <a:rPr lang="es-ES" dirty="0" err="1"/>
                        <a:t>Group</a:t>
                      </a:r>
                      <a:r>
                        <a:rPr lang="es-ES" dirty="0"/>
                        <a:t> E</a:t>
                      </a:r>
                      <a:endParaRPr lang="en-US" dirty="0"/>
                    </a:p>
                  </a:txBody>
                  <a:tcPr/>
                </a:tc>
                <a:tc>
                  <a:txBody>
                    <a:bodyPr/>
                    <a:lstStyle/>
                    <a:p>
                      <a:r>
                        <a:rPr lang="es-ES" dirty="0"/>
                        <a:t>Francesco </a:t>
                      </a:r>
                      <a:r>
                        <a:rPr lang="es-ES" dirty="0" err="1"/>
                        <a:t>Palmisano</a:t>
                      </a:r>
                      <a:r>
                        <a:rPr lang="es-ES" dirty="0"/>
                        <a:t>, Andrea </a:t>
                      </a:r>
                      <a:r>
                        <a:rPr lang="es-ES" dirty="0" err="1"/>
                        <a:t>Cappabianca</a:t>
                      </a:r>
                      <a:r>
                        <a:rPr lang="es-ES" dirty="0"/>
                        <a:t> , Milena </a:t>
                      </a:r>
                      <a:r>
                        <a:rPr lang="es-ES" dirty="0" err="1"/>
                        <a:t>Aiello</a:t>
                      </a:r>
                      <a:endParaRPr lang="en-US" dirty="0"/>
                    </a:p>
                  </a:txBody>
                  <a:tcPr/>
                </a:tc>
                <a:extLst>
                  <a:ext uri="{0D108BD9-81ED-4DB2-BD59-A6C34878D82A}">
                    <a16:rowId xmlns:a16="http://schemas.microsoft.com/office/drawing/2014/main" val="2460195770"/>
                  </a:ext>
                </a:extLst>
              </a:tr>
            </a:tbl>
          </a:graphicData>
        </a:graphic>
      </p:graphicFrame>
      <p:pic>
        <p:nvPicPr>
          <p:cNvPr id="7" name="Picture 6">
            <a:extLst>
              <a:ext uri="{FF2B5EF4-FFF2-40B4-BE49-F238E27FC236}">
                <a16:creationId xmlns:a16="http://schemas.microsoft.com/office/drawing/2014/main" id="{ADF14E5A-E869-CAA2-16F7-2AE05F3CB27E}"/>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8" name="Google Shape;9716;p77">
            <a:extLst>
              <a:ext uri="{FF2B5EF4-FFF2-40B4-BE49-F238E27FC236}">
                <a16:creationId xmlns:a16="http://schemas.microsoft.com/office/drawing/2014/main" id="{B40E3281-5738-455A-3BCB-FCD09FF5A1A5}"/>
              </a:ext>
            </a:extLst>
          </p:cNvPr>
          <p:cNvGrpSpPr/>
          <p:nvPr/>
        </p:nvGrpSpPr>
        <p:grpSpPr>
          <a:xfrm>
            <a:off x="4756934" y="564020"/>
            <a:ext cx="351315" cy="349486"/>
            <a:chOff x="685475" y="2318350"/>
            <a:chExt cx="297750" cy="296200"/>
          </a:xfrm>
        </p:grpSpPr>
        <p:sp>
          <p:nvSpPr>
            <p:cNvPr id="9" name="Google Shape;9717;p77">
              <a:extLst>
                <a:ext uri="{FF2B5EF4-FFF2-40B4-BE49-F238E27FC236}">
                  <a16:creationId xmlns:a16="http://schemas.microsoft.com/office/drawing/2014/main" id="{6B757B97-42BA-86E3-13E1-DFCDB6A02798}"/>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18;p77">
              <a:extLst>
                <a:ext uri="{FF2B5EF4-FFF2-40B4-BE49-F238E27FC236}">
                  <a16:creationId xmlns:a16="http://schemas.microsoft.com/office/drawing/2014/main" id="{7ECFA47D-8985-8299-8486-1A83AADC1290}"/>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19;p77">
              <a:extLst>
                <a:ext uri="{FF2B5EF4-FFF2-40B4-BE49-F238E27FC236}">
                  <a16:creationId xmlns:a16="http://schemas.microsoft.com/office/drawing/2014/main" id="{DDC195FD-E737-F463-789A-78E947993989}"/>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372827D-683E-7117-92D0-872D95804E65}"/>
              </a:ext>
            </a:extLst>
          </p:cNvPr>
          <p:cNvSpPr txBox="1"/>
          <p:nvPr/>
        </p:nvSpPr>
        <p:spPr>
          <a:xfrm>
            <a:off x="419100" y="1409347"/>
            <a:ext cx="11353800" cy="646331"/>
          </a:xfrm>
          <a:prstGeom prst="rect">
            <a:avLst/>
          </a:prstGeom>
          <a:noFill/>
        </p:spPr>
        <p:txBody>
          <a:bodyPr wrap="square">
            <a:spAutoFit/>
          </a:bodyPr>
          <a:lstStyle/>
          <a:p>
            <a:r>
              <a:rPr lang="en-US" b="0" i="0" dirty="0">
                <a:solidFill>
                  <a:srgbClr val="222222"/>
                </a:solidFill>
                <a:effectLst/>
                <a:latin typeface="Lato" panose="020F0502020204030203" pitchFamily="34" charset="0"/>
              </a:rPr>
              <a:t>The following table displays the working groups that will perform the ANN Optimization assignment in Python.</a:t>
            </a:r>
          </a:p>
          <a:p>
            <a:r>
              <a:rPr lang="en-US" b="0" i="0" dirty="0">
                <a:solidFill>
                  <a:srgbClr val="222222"/>
                </a:solidFill>
                <a:effectLst/>
                <a:latin typeface="Lato" panose="020F0502020204030203" pitchFamily="34" charset="0"/>
              </a:rPr>
              <a:t>Ea</a:t>
            </a:r>
            <a:r>
              <a:rPr lang="en-US" dirty="0">
                <a:solidFill>
                  <a:srgbClr val="222222"/>
                </a:solidFill>
                <a:latin typeface="Lato" panose="020F0502020204030203" pitchFamily="34" charset="0"/>
              </a:rPr>
              <a:t>ch group will provide a short presentation on the achieved results on 26/05/2023. </a:t>
            </a:r>
            <a:endParaRPr lang="en-US" dirty="0"/>
          </a:p>
        </p:txBody>
      </p:sp>
    </p:spTree>
    <p:extLst>
      <p:ext uri="{BB962C8B-B14F-4D97-AF65-F5344CB8AC3E}">
        <p14:creationId xmlns:p14="http://schemas.microsoft.com/office/powerpoint/2010/main" val="3154843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F8F37-E38C-185D-9E41-7F340E953D1B}"/>
              </a:ext>
            </a:extLst>
          </p:cNvPr>
          <p:cNvSpPr>
            <a:spLocks noGrp="1"/>
          </p:cNvSpPr>
          <p:nvPr>
            <p:ph type="sldNum" sz="quarter" idx="12"/>
          </p:nvPr>
        </p:nvSpPr>
        <p:spPr/>
        <p:txBody>
          <a:bodyPr/>
          <a:lstStyle/>
          <a:p>
            <a:fld id="{A06C264A-03B6-44A0-BE1D-CA8DBA4A3ABC}" type="slidenum">
              <a:rPr lang="en-US" smtClean="0"/>
              <a:t>38</a:t>
            </a:fld>
            <a:endParaRPr lang="en-US"/>
          </a:p>
        </p:txBody>
      </p:sp>
      <p:sp>
        <p:nvSpPr>
          <p:cNvPr id="7" name="Google Shape;197;p32">
            <a:extLst>
              <a:ext uri="{FF2B5EF4-FFF2-40B4-BE49-F238E27FC236}">
                <a16:creationId xmlns:a16="http://schemas.microsoft.com/office/drawing/2014/main" id="{B2675180-F19D-C5D1-C798-1AEF64AED058}"/>
              </a:ext>
            </a:extLst>
          </p:cNvPr>
          <p:cNvSpPr txBox="1">
            <a:spLocks noGrp="1"/>
          </p:cNvSpPr>
          <p:nvPr>
            <p:ph type="title"/>
          </p:nvPr>
        </p:nvSpPr>
        <p:spPr>
          <a:xfrm>
            <a:off x="3463961" y="2514361"/>
            <a:ext cx="4991670" cy="763600"/>
          </a:xfrm>
          <a:prstGeom prst="rect">
            <a:avLst/>
          </a:prstGeom>
        </p:spPr>
        <p:txBody>
          <a:bodyPr spcFirstLastPara="1" vert="horz" wrap="square" lIns="121900" tIns="121900" rIns="121900" bIns="121900" rtlCol="0" anchor="t" anchorCtr="0">
            <a:noAutofit/>
          </a:bodyPr>
          <a:lstStyle/>
          <a:p>
            <a:pPr algn="ctr"/>
            <a:r>
              <a:rPr lang="en" sz="4000" dirty="0">
                <a:solidFill>
                  <a:srgbClr val="4472C4"/>
                </a:solidFill>
                <a:latin typeface="Montserrat" panose="00000500000000000000" pitchFamily="2" charset="0"/>
              </a:rPr>
              <a:t>THANK YOU!</a:t>
            </a:r>
            <a:br>
              <a:rPr lang="en" sz="4000" dirty="0">
                <a:solidFill>
                  <a:srgbClr val="4472C4"/>
                </a:solidFill>
                <a:latin typeface="Montserrat" panose="00000500000000000000" pitchFamily="2" charset="0"/>
              </a:rPr>
            </a:br>
            <a:r>
              <a:rPr lang="en" sz="4000" dirty="0">
                <a:solidFill>
                  <a:srgbClr val="4472C4"/>
                </a:solidFill>
                <a:latin typeface="Montserrat" panose="00000500000000000000" pitchFamily="2" charset="0"/>
              </a:rPr>
              <a:t>Any Questions? </a:t>
            </a:r>
            <a:endParaRPr sz="4000" dirty="0">
              <a:solidFill>
                <a:srgbClr val="4472C4"/>
              </a:solidFill>
              <a:latin typeface="Montserrat" panose="00000500000000000000" pitchFamily="2" charset="0"/>
            </a:endParaRPr>
          </a:p>
        </p:txBody>
      </p:sp>
      <p:pic>
        <p:nvPicPr>
          <p:cNvPr id="8" name="Picture 7">
            <a:extLst>
              <a:ext uri="{FF2B5EF4-FFF2-40B4-BE49-F238E27FC236}">
                <a16:creationId xmlns:a16="http://schemas.microsoft.com/office/drawing/2014/main" id="{689AAE07-45A6-49A4-9D9F-487510D014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2" name="Google Shape;9716;p77">
            <a:extLst>
              <a:ext uri="{FF2B5EF4-FFF2-40B4-BE49-F238E27FC236}">
                <a16:creationId xmlns:a16="http://schemas.microsoft.com/office/drawing/2014/main" id="{A285638D-E04F-3FA4-8D80-014A2FDEECA1}"/>
              </a:ext>
            </a:extLst>
          </p:cNvPr>
          <p:cNvGrpSpPr/>
          <p:nvPr/>
        </p:nvGrpSpPr>
        <p:grpSpPr>
          <a:xfrm>
            <a:off x="5784138" y="3884172"/>
            <a:ext cx="351315" cy="349486"/>
            <a:chOff x="685475" y="2318350"/>
            <a:chExt cx="297750" cy="296200"/>
          </a:xfrm>
        </p:grpSpPr>
        <p:sp>
          <p:nvSpPr>
            <p:cNvPr id="3" name="Google Shape;9717;p77">
              <a:extLst>
                <a:ext uri="{FF2B5EF4-FFF2-40B4-BE49-F238E27FC236}">
                  <a16:creationId xmlns:a16="http://schemas.microsoft.com/office/drawing/2014/main" id="{0BA4D492-41D9-A195-3C60-13EC2E1BC05B}"/>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18;p77">
              <a:extLst>
                <a:ext uri="{FF2B5EF4-FFF2-40B4-BE49-F238E27FC236}">
                  <a16:creationId xmlns:a16="http://schemas.microsoft.com/office/drawing/2014/main" id="{5CED7BA8-118D-5E8D-A93B-0D52C40D9A9F}"/>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19;p77">
              <a:extLst>
                <a:ext uri="{FF2B5EF4-FFF2-40B4-BE49-F238E27FC236}">
                  <a16:creationId xmlns:a16="http://schemas.microsoft.com/office/drawing/2014/main" id="{608CC7E4-5C4B-4EB4-9F66-E252FD73342C}"/>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299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89" y="1160980"/>
            <a:ext cx="5918970" cy="4205227"/>
          </a:xfrm>
          <a:prstGeom prst="rect">
            <a:avLst/>
          </a:prstGeom>
        </p:spPr>
      </p:pic>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3" name="TextBox 2">
            <a:extLst>
              <a:ext uri="{FF2B5EF4-FFF2-40B4-BE49-F238E27FC236}">
                <a16:creationId xmlns:a16="http://schemas.microsoft.com/office/drawing/2014/main" id="{82B9BE8A-85F8-17BC-938D-F948BBFF7BA3}"/>
              </a:ext>
            </a:extLst>
          </p:cNvPr>
          <p:cNvSpPr txBox="1"/>
          <p:nvPr/>
        </p:nvSpPr>
        <p:spPr>
          <a:xfrm>
            <a:off x="6252152" y="1281252"/>
            <a:ext cx="5939848" cy="4462760"/>
          </a:xfrm>
          <a:prstGeom prst="rect">
            <a:avLst/>
          </a:prstGeom>
          <a:noFill/>
        </p:spPr>
        <p:txBody>
          <a:bodyPr wrap="square">
            <a:spAutoFit/>
          </a:bodyPr>
          <a:lstStyle/>
          <a:p>
            <a:r>
              <a:rPr lang="en-US" dirty="0">
                <a:latin typeface="Söhne"/>
              </a:rPr>
              <a:t>A neural net consists of a large number of simple processing elements called neurons, units, cells or nodes.</a:t>
            </a:r>
          </a:p>
          <a:p>
            <a:r>
              <a:rPr lang="en-US" sz="1000" dirty="0">
                <a:latin typeface="Söhne"/>
              </a:rPr>
              <a:t>   </a:t>
            </a:r>
          </a:p>
          <a:p>
            <a:r>
              <a:rPr lang="en-US" dirty="0">
                <a:latin typeface="Söhne"/>
              </a:rPr>
              <a:t>Each </a:t>
            </a:r>
            <a:r>
              <a:rPr lang="en-US" b="1" dirty="0">
                <a:latin typeface="Söhne"/>
              </a:rPr>
              <a:t>neuron</a:t>
            </a:r>
            <a:r>
              <a:rPr lang="en-US" dirty="0">
                <a:latin typeface="Söhne"/>
              </a:rPr>
              <a:t> is connected to other neurons by means of directed communication links, each with associated weight.  </a:t>
            </a:r>
          </a:p>
          <a:p>
            <a:r>
              <a:rPr lang="en-US" sz="1000" dirty="0">
                <a:latin typeface="Söhne"/>
              </a:rPr>
              <a:t> </a:t>
            </a:r>
          </a:p>
          <a:p>
            <a:r>
              <a:rPr lang="en-US" dirty="0">
                <a:latin typeface="Söhne"/>
              </a:rPr>
              <a:t>The </a:t>
            </a:r>
            <a:r>
              <a:rPr lang="en-US" b="1" dirty="0">
                <a:latin typeface="Söhne"/>
              </a:rPr>
              <a:t>weight</a:t>
            </a:r>
            <a:r>
              <a:rPr lang="en-US" dirty="0">
                <a:latin typeface="Söhne"/>
              </a:rPr>
              <a:t> connect the neurons in the network. </a:t>
            </a:r>
          </a:p>
          <a:p>
            <a:r>
              <a:rPr lang="en-US" sz="1000" dirty="0">
                <a:latin typeface="Söhne"/>
              </a:rPr>
              <a:t> </a:t>
            </a:r>
          </a:p>
          <a:p>
            <a:r>
              <a:rPr lang="en-US" dirty="0">
                <a:latin typeface="Söhne"/>
              </a:rPr>
              <a:t>Each neuron has an internal state, called its </a:t>
            </a:r>
            <a:r>
              <a:rPr lang="en-US" b="1" dirty="0">
                <a:latin typeface="Söhne"/>
              </a:rPr>
              <a:t>activation function</a:t>
            </a:r>
            <a:r>
              <a:rPr lang="en-US" dirty="0">
                <a:latin typeface="Söhne"/>
              </a:rPr>
              <a:t> or activity level, which is a function of the inputs it has received. </a:t>
            </a:r>
            <a:r>
              <a:rPr lang="en-US" sz="1800" dirty="0">
                <a:latin typeface="Söhne"/>
              </a:rPr>
              <a:t> </a:t>
            </a:r>
          </a:p>
          <a:p>
            <a:r>
              <a:rPr lang="en-US" sz="1000" dirty="0">
                <a:latin typeface="Söhne"/>
              </a:rPr>
              <a:t> </a:t>
            </a:r>
          </a:p>
          <a:p>
            <a:r>
              <a:rPr lang="en-US" sz="1000" dirty="0">
                <a:latin typeface="Söhne"/>
              </a:rPr>
              <a:t>  </a:t>
            </a:r>
          </a:p>
          <a:p>
            <a:r>
              <a:rPr lang="en-US" dirty="0">
                <a:latin typeface="Söhne"/>
              </a:rPr>
              <a:t>Typically, </a:t>
            </a:r>
            <a:r>
              <a:rPr lang="en-US" b="1" dirty="0">
                <a:latin typeface="Söhne"/>
              </a:rPr>
              <a:t>a neuron sends its activation as a signal to several other neurons</a:t>
            </a:r>
            <a:r>
              <a:rPr lang="en-US" dirty="0">
                <a:latin typeface="Söhne"/>
              </a:rPr>
              <a:t>. </a:t>
            </a:r>
          </a:p>
          <a:p>
            <a:r>
              <a:rPr lang="en-US" dirty="0">
                <a:latin typeface="Söhne"/>
              </a:rPr>
              <a:t>It is important to note that a neuron can send only one signal at a time, although that signal is broadcast to several other neurons.</a:t>
            </a:r>
          </a:p>
        </p:txBody>
      </p:sp>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4</a:t>
            </a:fld>
            <a:endParaRPr lang="en-US" dirty="0"/>
          </a:p>
        </p:txBody>
      </p:sp>
      <p:sp>
        <p:nvSpPr>
          <p:cNvPr id="10" name="TextBox 9">
            <a:extLst>
              <a:ext uri="{FF2B5EF4-FFF2-40B4-BE49-F238E27FC236}">
                <a16:creationId xmlns:a16="http://schemas.microsoft.com/office/drawing/2014/main" id="{E26E79E3-B4DD-830E-66A8-97900C03EFE5}"/>
              </a:ext>
            </a:extLst>
          </p:cNvPr>
          <p:cNvSpPr txBox="1"/>
          <p:nvPr/>
        </p:nvSpPr>
        <p:spPr>
          <a:xfrm>
            <a:off x="1089062" y="5027160"/>
            <a:ext cx="955496" cy="261610"/>
          </a:xfrm>
          <a:prstGeom prst="rect">
            <a:avLst/>
          </a:prstGeom>
          <a:noFill/>
        </p:spPr>
        <p:txBody>
          <a:bodyPr wrap="square" rtlCol="0">
            <a:spAutoFit/>
          </a:bodyPr>
          <a:lstStyle/>
          <a:p>
            <a:r>
              <a:rPr lang="es-ES" sz="1100" dirty="0" err="1"/>
              <a:t>weights</a:t>
            </a:r>
            <a:endParaRPr lang="en-US" sz="1100" dirty="0"/>
          </a:p>
        </p:txBody>
      </p:sp>
      <p:sp>
        <p:nvSpPr>
          <p:cNvPr id="11" name="TextBox 10">
            <a:extLst>
              <a:ext uri="{FF2B5EF4-FFF2-40B4-BE49-F238E27FC236}">
                <a16:creationId xmlns:a16="http://schemas.microsoft.com/office/drawing/2014/main" id="{0BE42021-2D01-F8A4-1897-AC8F693EAAEB}"/>
              </a:ext>
            </a:extLst>
          </p:cNvPr>
          <p:cNvSpPr txBox="1"/>
          <p:nvPr/>
        </p:nvSpPr>
        <p:spPr>
          <a:xfrm>
            <a:off x="2334375" y="5030257"/>
            <a:ext cx="955496" cy="261610"/>
          </a:xfrm>
          <a:prstGeom prst="rect">
            <a:avLst/>
          </a:prstGeom>
          <a:noFill/>
        </p:spPr>
        <p:txBody>
          <a:bodyPr wrap="square" rtlCol="0">
            <a:spAutoFit/>
          </a:bodyPr>
          <a:lstStyle/>
          <a:p>
            <a:r>
              <a:rPr lang="es-ES" sz="1100" dirty="0" err="1"/>
              <a:t>weights</a:t>
            </a:r>
            <a:endParaRPr lang="en-US" sz="1100" dirty="0"/>
          </a:p>
        </p:txBody>
      </p:sp>
      <p:sp>
        <p:nvSpPr>
          <p:cNvPr id="12" name="TextBox 11">
            <a:extLst>
              <a:ext uri="{FF2B5EF4-FFF2-40B4-BE49-F238E27FC236}">
                <a16:creationId xmlns:a16="http://schemas.microsoft.com/office/drawing/2014/main" id="{1472F176-33DA-FC58-A4E3-8EE832752580}"/>
              </a:ext>
            </a:extLst>
          </p:cNvPr>
          <p:cNvSpPr txBox="1"/>
          <p:nvPr/>
        </p:nvSpPr>
        <p:spPr>
          <a:xfrm>
            <a:off x="3579688" y="5027160"/>
            <a:ext cx="955496" cy="261610"/>
          </a:xfrm>
          <a:prstGeom prst="rect">
            <a:avLst/>
          </a:prstGeom>
          <a:noFill/>
        </p:spPr>
        <p:txBody>
          <a:bodyPr wrap="square" rtlCol="0">
            <a:spAutoFit/>
          </a:bodyPr>
          <a:lstStyle/>
          <a:p>
            <a:r>
              <a:rPr lang="es-ES" sz="1100" dirty="0" err="1"/>
              <a:t>weights</a:t>
            </a:r>
            <a:endParaRPr lang="en-US" sz="1100" dirty="0"/>
          </a:p>
        </p:txBody>
      </p:sp>
      <p:sp>
        <p:nvSpPr>
          <p:cNvPr id="13" name="TextBox 12">
            <a:extLst>
              <a:ext uri="{FF2B5EF4-FFF2-40B4-BE49-F238E27FC236}">
                <a16:creationId xmlns:a16="http://schemas.microsoft.com/office/drawing/2014/main" id="{9F3B0C4D-0982-577C-6798-4D1054C2F6C2}"/>
              </a:ext>
            </a:extLst>
          </p:cNvPr>
          <p:cNvSpPr txBox="1"/>
          <p:nvPr/>
        </p:nvSpPr>
        <p:spPr>
          <a:xfrm>
            <a:off x="393479" y="5366207"/>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4" name="TextBox 13">
            <a:extLst>
              <a:ext uri="{FF2B5EF4-FFF2-40B4-BE49-F238E27FC236}">
                <a16:creationId xmlns:a16="http://schemas.microsoft.com/office/drawing/2014/main" id="{63AC34F1-69DF-8BB1-F099-FAC1A3C527DA}"/>
              </a:ext>
            </a:extLst>
          </p:cNvPr>
          <p:cNvSpPr txBox="1"/>
          <p:nvPr/>
        </p:nvSpPr>
        <p:spPr>
          <a:xfrm>
            <a:off x="1566810" y="5388778"/>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5" name="TextBox 14">
            <a:extLst>
              <a:ext uri="{FF2B5EF4-FFF2-40B4-BE49-F238E27FC236}">
                <a16:creationId xmlns:a16="http://schemas.microsoft.com/office/drawing/2014/main" id="{9B7ED4EB-9FB1-52FF-606D-C9ECFE25EFCA}"/>
              </a:ext>
            </a:extLst>
          </p:cNvPr>
          <p:cNvSpPr txBox="1"/>
          <p:nvPr/>
        </p:nvSpPr>
        <p:spPr>
          <a:xfrm>
            <a:off x="2851734" y="5366205"/>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6" name="TextBox 15">
            <a:extLst>
              <a:ext uri="{FF2B5EF4-FFF2-40B4-BE49-F238E27FC236}">
                <a16:creationId xmlns:a16="http://schemas.microsoft.com/office/drawing/2014/main" id="{D09408AB-23A0-052E-6DF4-8EB45AF4F8CD}"/>
              </a:ext>
            </a:extLst>
          </p:cNvPr>
          <p:cNvSpPr txBox="1"/>
          <p:nvPr/>
        </p:nvSpPr>
        <p:spPr>
          <a:xfrm>
            <a:off x="4150030" y="5366205"/>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2" name="TextBox 1">
            <a:extLst>
              <a:ext uri="{FF2B5EF4-FFF2-40B4-BE49-F238E27FC236}">
                <a16:creationId xmlns:a16="http://schemas.microsoft.com/office/drawing/2014/main" id="{980D7DA7-188F-90FD-C459-A4618DCC07B5}"/>
              </a:ext>
            </a:extLst>
          </p:cNvPr>
          <p:cNvSpPr txBox="1"/>
          <p:nvPr/>
        </p:nvSpPr>
        <p:spPr>
          <a:xfrm>
            <a:off x="393479" y="268894"/>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Assumptions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1763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25586-EB86-28B7-D71C-503F0FE6DBAC}"/>
              </a:ext>
            </a:extLst>
          </p:cNvPr>
          <p:cNvSpPr>
            <a:spLocks noGrp="1"/>
          </p:cNvSpPr>
          <p:nvPr>
            <p:ph type="sldNum" sz="quarter" idx="12"/>
          </p:nvPr>
        </p:nvSpPr>
        <p:spPr/>
        <p:txBody>
          <a:bodyPr/>
          <a:lstStyle/>
          <a:p>
            <a:fld id="{863887D3-EABE-46C7-BEBB-4CA6FCD66106}" type="slidenum">
              <a:rPr lang="en-US" smtClean="0"/>
              <a:t>5</a:t>
            </a:fld>
            <a:endParaRPr lang="en-US"/>
          </a:p>
        </p:txBody>
      </p:sp>
      <p:pic>
        <p:nvPicPr>
          <p:cNvPr id="9" name="Picture 8">
            <a:extLst>
              <a:ext uri="{FF2B5EF4-FFF2-40B4-BE49-F238E27FC236}">
                <a16:creationId xmlns:a16="http://schemas.microsoft.com/office/drawing/2014/main" id="{8B13603F-AC75-F12E-8344-979B00C95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034" y="1459469"/>
            <a:ext cx="3452275" cy="4119936"/>
          </a:xfrm>
          <a:prstGeom prst="rect">
            <a:avLst/>
          </a:prstGeom>
        </p:spPr>
      </p:pic>
      <p:pic>
        <p:nvPicPr>
          <p:cNvPr id="10" name="Picture 9">
            <a:extLst>
              <a:ext uri="{FF2B5EF4-FFF2-40B4-BE49-F238E27FC236}">
                <a16:creationId xmlns:a16="http://schemas.microsoft.com/office/drawing/2014/main" id="{7DA0089B-61BE-17A0-0FFA-08520565301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6" name="TextBox 15">
            <a:extLst>
              <a:ext uri="{FF2B5EF4-FFF2-40B4-BE49-F238E27FC236}">
                <a16:creationId xmlns:a16="http://schemas.microsoft.com/office/drawing/2014/main" id="{611CF19A-CD1B-D21E-C36D-03D9E438BD55}"/>
              </a:ext>
            </a:extLst>
          </p:cNvPr>
          <p:cNvSpPr txBox="1"/>
          <p:nvPr/>
        </p:nvSpPr>
        <p:spPr>
          <a:xfrm>
            <a:off x="203692" y="1107132"/>
            <a:ext cx="8332342" cy="5078313"/>
          </a:xfrm>
          <a:prstGeom prst="rect">
            <a:avLst/>
          </a:prstGeom>
          <a:noFill/>
        </p:spPr>
        <p:txBody>
          <a:bodyPr wrap="square">
            <a:spAutoFit/>
          </a:bodyPr>
          <a:lstStyle/>
          <a:p>
            <a:pPr algn="l"/>
            <a:r>
              <a:rPr lang="en-US" b="0" i="0" dirty="0">
                <a:solidFill>
                  <a:srgbClr val="374151"/>
                </a:solidFill>
                <a:effectLst/>
                <a:latin typeface="Söhne"/>
              </a:rPr>
              <a:t>The </a:t>
            </a:r>
            <a:r>
              <a:rPr lang="en-US" b="1" i="0" dirty="0">
                <a:solidFill>
                  <a:schemeClr val="accent1">
                    <a:lumMod val="75000"/>
                  </a:schemeClr>
                </a:solidFill>
                <a:effectLst/>
                <a:latin typeface="Söhne"/>
              </a:rPr>
              <a:t>weights</a:t>
            </a:r>
            <a:r>
              <a:rPr lang="en-US" b="0" i="0" dirty="0">
                <a:solidFill>
                  <a:srgbClr val="374151"/>
                </a:solidFill>
                <a:effectLst/>
                <a:latin typeface="Söhne"/>
              </a:rPr>
              <a:t> represent </a:t>
            </a:r>
            <a:r>
              <a:rPr lang="en-US" b="1" i="0" dirty="0">
                <a:solidFill>
                  <a:srgbClr val="374151"/>
                </a:solidFill>
                <a:effectLst/>
                <a:latin typeface="Söhne"/>
              </a:rPr>
              <a:t>the strength and direction of the connections </a:t>
            </a:r>
            <a:r>
              <a:rPr lang="en-US" b="0" i="0" dirty="0">
                <a:solidFill>
                  <a:srgbClr val="374151"/>
                </a:solidFill>
                <a:effectLst/>
                <a:latin typeface="Söhne"/>
              </a:rPr>
              <a:t>between neurons and determine how much </a:t>
            </a:r>
            <a:r>
              <a:rPr lang="en-US" b="1" i="0" dirty="0">
                <a:solidFill>
                  <a:srgbClr val="374151"/>
                </a:solidFill>
                <a:effectLst/>
                <a:latin typeface="Söhne"/>
              </a:rPr>
              <a:t>influence</a:t>
            </a:r>
            <a:r>
              <a:rPr lang="en-US" b="0" i="0" dirty="0">
                <a:solidFill>
                  <a:srgbClr val="374151"/>
                </a:solidFill>
                <a:effectLst/>
                <a:latin typeface="Söhne"/>
              </a:rPr>
              <a:t> the output of one neuron has on the input of another.</a:t>
            </a:r>
          </a:p>
          <a:p>
            <a:pPr algn="l"/>
            <a:r>
              <a:rPr lang="en-US" b="0" i="0" dirty="0">
                <a:solidFill>
                  <a:srgbClr val="374151"/>
                </a:solidFill>
                <a:effectLst/>
                <a:latin typeface="Söhne"/>
              </a:rPr>
              <a:t>Each connection between two neurons in an ANN is associated with a weight. </a:t>
            </a:r>
          </a:p>
          <a:p>
            <a:pPr algn="l"/>
            <a:endParaRPr lang="en-US" dirty="0">
              <a:solidFill>
                <a:srgbClr val="374151"/>
              </a:solidFill>
              <a:latin typeface="Söhne"/>
            </a:endParaRPr>
          </a:p>
          <a:p>
            <a:pPr algn="l"/>
            <a:r>
              <a:rPr lang="en-US" b="0" i="0" dirty="0">
                <a:solidFill>
                  <a:srgbClr val="374151"/>
                </a:solidFill>
                <a:effectLst/>
                <a:latin typeface="Söhne"/>
              </a:rPr>
              <a:t>During the training phase of the ANN, the values of the weights are </a:t>
            </a:r>
            <a:r>
              <a:rPr lang="en-US" b="1" i="0" dirty="0">
                <a:solidFill>
                  <a:srgbClr val="374151"/>
                </a:solidFill>
                <a:effectLst/>
                <a:latin typeface="Söhne"/>
              </a:rPr>
              <a:t>adjusted by an optimization algorithm</a:t>
            </a:r>
            <a:r>
              <a:rPr lang="en-US" b="0" i="0" dirty="0">
                <a:solidFill>
                  <a:srgbClr val="374151"/>
                </a:solidFill>
                <a:effectLst/>
                <a:latin typeface="Söhne"/>
              </a:rPr>
              <a:t>, such as gradient descent, to improve the accuracy of the network's predictions.</a:t>
            </a:r>
          </a:p>
          <a:p>
            <a:pPr algn="l"/>
            <a:r>
              <a:rPr lang="en-US" b="0" i="0" dirty="0">
                <a:solidFill>
                  <a:srgbClr val="374151"/>
                </a:solidFill>
                <a:effectLst/>
                <a:latin typeface="Söhne"/>
              </a:rPr>
              <a:t>The weights in an ANN depending on the complexity of the network</a:t>
            </a:r>
            <a:r>
              <a:rPr lang="en-US" dirty="0">
                <a:solidFill>
                  <a:srgbClr val="374151"/>
                </a:solidFill>
                <a:latin typeface="Söhne"/>
              </a:rPr>
              <a:t>, </a:t>
            </a:r>
            <a:r>
              <a:rPr lang="en-US" b="0" i="0" dirty="0">
                <a:solidFill>
                  <a:srgbClr val="374151"/>
                </a:solidFill>
                <a:effectLst/>
                <a:latin typeface="Söhne"/>
              </a:rPr>
              <a:t>can be </a:t>
            </a:r>
            <a:r>
              <a:rPr lang="en-US" b="1" i="0" dirty="0">
                <a:solidFill>
                  <a:srgbClr val="374151"/>
                </a:solidFill>
                <a:effectLst/>
                <a:latin typeface="Söhne"/>
              </a:rPr>
              <a:t>represented as a matrix of weights </a:t>
            </a:r>
            <a:r>
              <a:rPr lang="en-US" i="0" dirty="0">
                <a:solidFill>
                  <a:srgbClr val="374151"/>
                </a:solidFill>
                <a:effectLst/>
                <a:latin typeface="Söhne"/>
              </a:rPr>
              <a:t>(called </a:t>
            </a:r>
            <a:r>
              <a:rPr lang="en-US" b="1" i="0" dirty="0">
                <a:solidFill>
                  <a:srgbClr val="374151"/>
                </a:solidFill>
                <a:effectLst/>
                <a:latin typeface="Söhne"/>
              </a:rPr>
              <a:t>kernel</a:t>
            </a:r>
            <a:r>
              <a:rPr lang="en-US" i="0" dirty="0">
                <a:solidFill>
                  <a:srgbClr val="374151"/>
                </a:solidFill>
                <a:effectLst/>
                <a:latin typeface="Söhne"/>
              </a:rPr>
              <a:t>)</a:t>
            </a:r>
            <a:r>
              <a:rPr lang="en-US" b="0" i="0" dirty="0">
                <a:solidFill>
                  <a:srgbClr val="374151"/>
                </a:solidFill>
                <a:effectLst/>
                <a:latin typeface="Söhne"/>
              </a:rPr>
              <a:t>, where each row corresponds to the weights of a neuron in the layer and each column corresponds to the weights of the inputs from the previous layer.</a:t>
            </a:r>
          </a:p>
          <a:p>
            <a:pPr algn="l"/>
            <a:endParaRPr lang="en-US" b="0" i="0" dirty="0">
              <a:solidFill>
                <a:srgbClr val="374151"/>
              </a:solidFill>
              <a:effectLst/>
              <a:latin typeface="Söhne"/>
            </a:endParaRPr>
          </a:p>
          <a:p>
            <a:pPr algn="l"/>
            <a:r>
              <a:rPr lang="en-US" b="0" i="0" dirty="0">
                <a:solidFill>
                  <a:srgbClr val="374151"/>
                </a:solidFill>
                <a:effectLst/>
                <a:latin typeface="Söhne"/>
              </a:rPr>
              <a:t>The values of the weights in an ANN are </a:t>
            </a:r>
            <a:r>
              <a:rPr lang="en-US" b="1" i="0" dirty="0">
                <a:solidFill>
                  <a:srgbClr val="374151"/>
                </a:solidFill>
                <a:effectLst/>
                <a:latin typeface="Söhne"/>
              </a:rPr>
              <a:t>critical to the performance </a:t>
            </a:r>
            <a:r>
              <a:rPr lang="en-US" b="0" i="0" dirty="0">
                <a:solidFill>
                  <a:srgbClr val="374151"/>
                </a:solidFill>
                <a:effectLst/>
                <a:latin typeface="Söhne"/>
              </a:rPr>
              <a:t>of the network.</a:t>
            </a:r>
          </a:p>
          <a:p>
            <a:pPr algn="l"/>
            <a:r>
              <a:rPr lang="en-US" b="0" i="0" dirty="0">
                <a:solidFill>
                  <a:srgbClr val="374151"/>
                </a:solidFill>
                <a:effectLst/>
                <a:latin typeface="Söhne"/>
              </a:rPr>
              <a:t>If the weights are </a:t>
            </a:r>
            <a:r>
              <a:rPr lang="en-US" b="1" i="0" dirty="0">
                <a:solidFill>
                  <a:srgbClr val="374151"/>
                </a:solidFill>
                <a:effectLst/>
                <a:latin typeface="Söhne"/>
              </a:rPr>
              <a:t>too small</a:t>
            </a:r>
            <a:r>
              <a:rPr lang="en-US" b="0" i="0" dirty="0">
                <a:solidFill>
                  <a:srgbClr val="374151"/>
                </a:solidFill>
                <a:effectLst/>
                <a:latin typeface="Söhne"/>
              </a:rPr>
              <a:t>, the network may </a:t>
            </a:r>
            <a:r>
              <a:rPr lang="en-US" b="1" i="0" dirty="0">
                <a:solidFill>
                  <a:srgbClr val="374151"/>
                </a:solidFill>
                <a:effectLst/>
                <a:latin typeface="Söhne"/>
              </a:rPr>
              <a:t>not have enough capacity to learn </a:t>
            </a:r>
            <a:r>
              <a:rPr lang="en-US" b="0" i="0" dirty="0">
                <a:solidFill>
                  <a:srgbClr val="374151"/>
                </a:solidFill>
                <a:effectLst/>
                <a:latin typeface="Söhne"/>
              </a:rPr>
              <a:t>complex patterns in the data. On the other hand, if the weights are </a:t>
            </a:r>
            <a:r>
              <a:rPr lang="en-US" b="1" i="0" dirty="0">
                <a:solidFill>
                  <a:srgbClr val="374151"/>
                </a:solidFill>
                <a:effectLst/>
                <a:latin typeface="Söhne"/>
              </a:rPr>
              <a:t>too large</a:t>
            </a:r>
            <a:r>
              <a:rPr lang="en-US" b="0" i="0" dirty="0">
                <a:solidFill>
                  <a:srgbClr val="374151"/>
                </a:solidFill>
                <a:effectLst/>
                <a:latin typeface="Söhne"/>
              </a:rPr>
              <a:t>, the network may become </a:t>
            </a:r>
            <a:r>
              <a:rPr lang="en-US" b="1" i="0" dirty="0">
                <a:solidFill>
                  <a:srgbClr val="374151"/>
                </a:solidFill>
                <a:effectLst/>
                <a:latin typeface="Söhne"/>
              </a:rPr>
              <a:t>unstable</a:t>
            </a:r>
            <a:r>
              <a:rPr lang="en-US" b="0" i="0" dirty="0">
                <a:solidFill>
                  <a:srgbClr val="374151"/>
                </a:solidFill>
                <a:effectLst/>
                <a:latin typeface="Söhne"/>
              </a:rPr>
              <a:t> during training and lead to numerical instability issues such as exploding gradients.</a:t>
            </a:r>
          </a:p>
        </p:txBody>
      </p:sp>
      <p:sp>
        <p:nvSpPr>
          <p:cNvPr id="18" name="TextBox 17">
            <a:extLst>
              <a:ext uri="{FF2B5EF4-FFF2-40B4-BE49-F238E27FC236}">
                <a16:creationId xmlns:a16="http://schemas.microsoft.com/office/drawing/2014/main" id="{ACF63733-93FF-2713-2043-2A5C50C8F999}"/>
              </a:ext>
            </a:extLst>
          </p:cNvPr>
          <p:cNvSpPr txBox="1"/>
          <p:nvPr/>
        </p:nvSpPr>
        <p:spPr>
          <a:xfrm>
            <a:off x="203692" y="6240879"/>
            <a:ext cx="9187971" cy="369332"/>
          </a:xfrm>
          <a:prstGeom prst="rect">
            <a:avLst/>
          </a:prstGeom>
          <a:noFill/>
        </p:spPr>
        <p:txBody>
          <a:bodyPr wrap="square">
            <a:spAutoFit/>
          </a:bodyPr>
          <a:lstStyle/>
          <a:p>
            <a:pPr algn="l"/>
            <a:r>
              <a:rPr lang="en-US" b="1" i="0" dirty="0">
                <a:solidFill>
                  <a:srgbClr val="374151"/>
                </a:solidFill>
                <a:effectLst/>
                <a:latin typeface="Söhne"/>
              </a:rPr>
              <a:t>The weights affect the network's ability to learn from data and make accurate predictions</a:t>
            </a:r>
            <a:r>
              <a:rPr lang="en-US" b="0" i="0" dirty="0">
                <a:solidFill>
                  <a:srgbClr val="374151"/>
                </a:solidFill>
                <a:effectLst/>
                <a:latin typeface="Söhne"/>
              </a:rPr>
              <a:t>.</a:t>
            </a:r>
          </a:p>
        </p:txBody>
      </p:sp>
      <p:sp>
        <p:nvSpPr>
          <p:cNvPr id="2" name="TextBox 1">
            <a:extLst>
              <a:ext uri="{FF2B5EF4-FFF2-40B4-BE49-F238E27FC236}">
                <a16:creationId xmlns:a16="http://schemas.microsoft.com/office/drawing/2014/main" id="{D0E07652-0B19-D45F-D2CD-765099BAB437}"/>
              </a:ext>
            </a:extLst>
          </p:cNvPr>
          <p:cNvSpPr txBox="1"/>
          <p:nvPr/>
        </p:nvSpPr>
        <p:spPr>
          <a:xfrm>
            <a:off x="493857" y="297833"/>
            <a:ext cx="8976553"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8405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4ADB73-3758-785F-0B38-189C83FE0771}"/>
              </a:ext>
            </a:extLst>
          </p:cNvPr>
          <p:cNvSpPr>
            <a:spLocks noGrp="1"/>
          </p:cNvSpPr>
          <p:nvPr>
            <p:ph type="sldNum" sz="quarter" idx="12"/>
          </p:nvPr>
        </p:nvSpPr>
        <p:spPr/>
        <p:txBody>
          <a:bodyPr/>
          <a:lstStyle/>
          <a:p>
            <a:fld id="{863887D3-EABE-46C7-BEBB-4CA6FCD66106}" type="slidenum">
              <a:rPr lang="en-US" smtClean="0"/>
              <a:t>6</a:t>
            </a:fld>
            <a:endParaRPr lang="en-US"/>
          </a:p>
        </p:txBody>
      </p:sp>
      <p:sp>
        <p:nvSpPr>
          <p:cNvPr id="3" name="TextBox 2">
            <a:extLst>
              <a:ext uri="{FF2B5EF4-FFF2-40B4-BE49-F238E27FC236}">
                <a16:creationId xmlns:a16="http://schemas.microsoft.com/office/drawing/2014/main" id="{266EBAA1-0F21-0727-BB13-3C6B3C25531E}"/>
              </a:ext>
            </a:extLst>
          </p:cNvPr>
          <p:cNvSpPr txBox="1"/>
          <p:nvPr/>
        </p:nvSpPr>
        <p:spPr>
          <a:xfrm>
            <a:off x="772115" y="5727471"/>
            <a:ext cx="10581685" cy="646331"/>
          </a:xfrm>
          <a:prstGeom prst="rect">
            <a:avLst/>
          </a:prstGeom>
          <a:noFill/>
        </p:spPr>
        <p:txBody>
          <a:bodyPr wrap="square">
            <a:spAutoFit/>
          </a:bodyPr>
          <a:lstStyle/>
          <a:p>
            <a:r>
              <a:rPr lang="en-US" i="0" dirty="0">
                <a:effectLst/>
                <a:latin typeface="Söhne"/>
              </a:rPr>
              <a:t>The bias is </a:t>
            </a:r>
            <a:r>
              <a:rPr lang="en-US" b="0" i="0" dirty="0">
                <a:effectLst/>
                <a:latin typeface="Söhne"/>
              </a:rPr>
              <a:t>an important parameter in ANN training, as it allows the model to better fit the training data by </a:t>
            </a:r>
            <a:r>
              <a:rPr lang="en-US" b="1" i="0" dirty="0">
                <a:effectLst/>
                <a:latin typeface="Söhne"/>
              </a:rPr>
              <a:t>adjusting the activation function </a:t>
            </a:r>
            <a:r>
              <a:rPr lang="en-US" b="0" i="0" dirty="0">
                <a:effectLst/>
                <a:latin typeface="Söhne"/>
              </a:rPr>
              <a:t>to better match the underlying patterns in the data.</a:t>
            </a:r>
            <a:r>
              <a:rPr lang="en-US" sz="1800" dirty="0">
                <a:latin typeface="Söhne"/>
              </a:rPr>
              <a:t> </a:t>
            </a:r>
          </a:p>
        </p:txBody>
      </p:sp>
      <p:pic>
        <p:nvPicPr>
          <p:cNvPr id="1026" name="Picture 2" descr="Weights and biases | Neural Networks with R">
            <a:extLst>
              <a:ext uri="{FF2B5EF4-FFF2-40B4-BE49-F238E27FC236}">
                <a16:creationId xmlns:a16="http://schemas.microsoft.com/office/drawing/2014/main" id="{86AEE0A9-9039-4D0E-F0AF-3678A1EFB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580" y="2566789"/>
            <a:ext cx="4120201" cy="2469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ights and Bias in a Neural Network | Towards Data Science">
            <a:extLst>
              <a:ext uri="{FF2B5EF4-FFF2-40B4-BE49-F238E27FC236}">
                <a16:creationId xmlns:a16="http://schemas.microsoft.com/office/drawing/2014/main" id="{03B765AA-3739-C755-AFD2-9453F8373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1" t="6786" r="11517" b="16163"/>
          <a:stretch/>
        </p:blipFill>
        <p:spPr bwMode="auto">
          <a:xfrm>
            <a:off x="145116" y="2192257"/>
            <a:ext cx="6760086" cy="30565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5C6F7C-9097-5F9D-DF31-3D42DA4CE4DF}"/>
              </a:ext>
            </a:extLst>
          </p:cNvPr>
          <p:cNvSpPr txBox="1"/>
          <p:nvPr/>
        </p:nvSpPr>
        <p:spPr>
          <a:xfrm>
            <a:off x="493857" y="297833"/>
            <a:ext cx="8976553"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76B60F66-6393-9A46-8D9C-B5D8634C796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7" name="TextBox 6">
            <a:extLst>
              <a:ext uri="{FF2B5EF4-FFF2-40B4-BE49-F238E27FC236}">
                <a16:creationId xmlns:a16="http://schemas.microsoft.com/office/drawing/2014/main" id="{5C846668-656D-115D-41A9-3C1D0AA70613}"/>
              </a:ext>
            </a:extLst>
          </p:cNvPr>
          <p:cNvSpPr txBox="1"/>
          <p:nvPr/>
        </p:nvSpPr>
        <p:spPr>
          <a:xfrm>
            <a:off x="620140" y="1158140"/>
            <a:ext cx="10876641" cy="1200329"/>
          </a:xfrm>
          <a:prstGeom prst="rect">
            <a:avLst/>
          </a:prstGeom>
          <a:noFill/>
        </p:spPr>
        <p:txBody>
          <a:bodyPr wrap="square">
            <a:spAutoFit/>
          </a:bodyPr>
          <a:lstStyle/>
          <a:p>
            <a:pPr algn="l"/>
            <a:r>
              <a:rPr lang="en-US" dirty="0">
                <a:latin typeface="Söhne"/>
              </a:rPr>
              <a:t>The</a:t>
            </a:r>
            <a:r>
              <a:rPr lang="en-US" b="1" i="0" dirty="0">
                <a:solidFill>
                  <a:schemeClr val="accent1">
                    <a:lumMod val="75000"/>
                  </a:schemeClr>
                </a:solidFill>
                <a:effectLst/>
                <a:latin typeface="Söhne"/>
              </a:rPr>
              <a:t> bias </a:t>
            </a:r>
            <a:r>
              <a:rPr lang="en-US" b="0" i="0" dirty="0">
                <a:effectLst/>
                <a:latin typeface="Söhne"/>
              </a:rPr>
              <a:t>is an additional parameter that is </a:t>
            </a:r>
            <a:r>
              <a:rPr lang="en-US" b="1" i="0" dirty="0">
                <a:effectLst/>
                <a:latin typeface="Söhne"/>
              </a:rPr>
              <a:t>added to each neuron </a:t>
            </a:r>
            <a:r>
              <a:rPr lang="en-US" b="0" i="0" dirty="0">
                <a:effectLst/>
                <a:latin typeface="Söhne"/>
              </a:rPr>
              <a:t>in the network, apart from the weights. </a:t>
            </a:r>
          </a:p>
          <a:p>
            <a:r>
              <a:rPr lang="en-US" b="0" i="0" dirty="0">
                <a:effectLst/>
                <a:latin typeface="Söhne"/>
              </a:rPr>
              <a:t>It’s a </a:t>
            </a:r>
            <a:r>
              <a:rPr lang="en-US" b="1" i="0" dirty="0">
                <a:effectLst/>
                <a:latin typeface="Söhne"/>
              </a:rPr>
              <a:t>scalar value </a:t>
            </a:r>
            <a:r>
              <a:rPr lang="en-US" b="0" i="0" dirty="0">
                <a:effectLst/>
                <a:latin typeface="Söhne"/>
              </a:rPr>
              <a:t>that is added to the </a:t>
            </a:r>
            <a:r>
              <a:rPr lang="en-US" b="1" i="0" dirty="0">
                <a:effectLst/>
                <a:latin typeface="Söhne"/>
              </a:rPr>
              <a:t>weighted sum of inputs</a:t>
            </a:r>
            <a:r>
              <a:rPr lang="en-US" b="0" i="0" dirty="0">
                <a:effectLst/>
                <a:latin typeface="Söhne"/>
              </a:rPr>
              <a:t>, before applying the activation function.</a:t>
            </a:r>
          </a:p>
          <a:p>
            <a:r>
              <a:rPr lang="en-US" b="0" i="0" dirty="0">
                <a:effectLst/>
                <a:latin typeface="Söhne"/>
              </a:rPr>
              <a:t>It helps the neurons to learn and make accurate predictions.</a:t>
            </a:r>
          </a:p>
          <a:p>
            <a:pPr algn="l"/>
            <a:endParaRPr lang="en-US" b="0" i="0" dirty="0">
              <a:effectLst/>
              <a:latin typeface="Söhne"/>
            </a:endParaRPr>
          </a:p>
        </p:txBody>
      </p:sp>
      <p:sp>
        <p:nvSpPr>
          <p:cNvPr id="9" name="TextBox 8">
            <a:extLst>
              <a:ext uri="{FF2B5EF4-FFF2-40B4-BE49-F238E27FC236}">
                <a16:creationId xmlns:a16="http://schemas.microsoft.com/office/drawing/2014/main" id="{2D2D2B27-03EA-78BB-D029-0F30B654D6DF}"/>
              </a:ext>
            </a:extLst>
          </p:cNvPr>
          <p:cNvSpPr txBox="1"/>
          <p:nvPr/>
        </p:nvSpPr>
        <p:spPr>
          <a:xfrm>
            <a:off x="9289172" y="4055585"/>
            <a:ext cx="1591160" cy="307777"/>
          </a:xfrm>
          <a:prstGeom prst="rect">
            <a:avLst/>
          </a:prstGeom>
          <a:noFill/>
        </p:spPr>
        <p:txBody>
          <a:bodyPr wrap="square">
            <a:spAutoFit/>
          </a:bodyPr>
          <a:lstStyle/>
          <a:p>
            <a:r>
              <a:rPr lang="en-US" sz="1400" b="0" i="0" dirty="0">
                <a:effectLst/>
                <a:latin typeface="Söhne"/>
              </a:rPr>
              <a:t>+ bias</a:t>
            </a:r>
            <a:endParaRPr lang="en-US" sz="1400" dirty="0"/>
          </a:p>
        </p:txBody>
      </p:sp>
    </p:spTree>
    <p:extLst>
      <p:ext uri="{BB962C8B-B14F-4D97-AF65-F5344CB8AC3E}">
        <p14:creationId xmlns:p14="http://schemas.microsoft.com/office/powerpoint/2010/main" val="80698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607763-1316-39F2-1F76-64301F1C9A2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694324" y="2838152"/>
            <a:ext cx="4324705" cy="2099103"/>
          </a:xfrm>
        </p:spPr>
      </p:pic>
      <p:pic>
        <p:nvPicPr>
          <p:cNvPr id="4" name="Picture 3">
            <a:extLst>
              <a:ext uri="{FF2B5EF4-FFF2-40B4-BE49-F238E27FC236}">
                <a16:creationId xmlns:a16="http://schemas.microsoft.com/office/drawing/2014/main" id="{1CA9CC88-6427-57D6-459B-ACBA7A6199E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89E631FD-C094-05CC-3290-A0A2F1B956BC}"/>
              </a:ext>
            </a:extLst>
          </p:cNvPr>
          <p:cNvSpPr>
            <a:spLocks noGrp="1"/>
          </p:cNvSpPr>
          <p:nvPr>
            <p:ph type="sldNum" sz="quarter" idx="12"/>
          </p:nvPr>
        </p:nvSpPr>
        <p:spPr/>
        <p:txBody>
          <a:bodyPr/>
          <a:lstStyle/>
          <a:p>
            <a:fld id="{863887D3-EABE-46C7-BEBB-4CA6FCD66106}" type="slidenum">
              <a:rPr lang="en-US" smtClean="0"/>
              <a:t>7</a:t>
            </a:fld>
            <a:endParaRPr lang="en-US"/>
          </a:p>
        </p:txBody>
      </p:sp>
      <p:sp>
        <p:nvSpPr>
          <p:cNvPr id="12" name="TextBox 11">
            <a:extLst>
              <a:ext uri="{FF2B5EF4-FFF2-40B4-BE49-F238E27FC236}">
                <a16:creationId xmlns:a16="http://schemas.microsoft.com/office/drawing/2014/main" id="{036BD1ED-21FC-566A-1071-327D22F8250B}"/>
              </a:ext>
            </a:extLst>
          </p:cNvPr>
          <p:cNvSpPr txBox="1"/>
          <p:nvPr/>
        </p:nvSpPr>
        <p:spPr>
          <a:xfrm>
            <a:off x="499795" y="350940"/>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phase</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logic</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14" name="Google Shape;10892;p81">
            <a:extLst>
              <a:ext uri="{FF2B5EF4-FFF2-40B4-BE49-F238E27FC236}">
                <a16:creationId xmlns:a16="http://schemas.microsoft.com/office/drawing/2014/main" id="{9D5A60C6-6C17-B2B3-F023-2EAA46AD88F6}"/>
              </a:ext>
            </a:extLst>
          </p:cNvPr>
          <p:cNvGrpSpPr/>
          <p:nvPr/>
        </p:nvGrpSpPr>
        <p:grpSpPr>
          <a:xfrm>
            <a:off x="11353800" y="6310490"/>
            <a:ext cx="372437" cy="344536"/>
            <a:chOff x="-1333975" y="2365850"/>
            <a:chExt cx="292225" cy="293575"/>
          </a:xfrm>
        </p:grpSpPr>
        <p:sp>
          <p:nvSpPr>
            <p:cNvPr id="15" name="Google Shape;10893;p81">
              <a:hlinkClick r:id="rId6" action="ppaction://hlinksldjump"/>
              <a:extLst>
                <a:ext uri="{FF2B5EF4-FFF2-40B4-BE49-F238E27FC236}">
                  <a16:creationId xmlns:a16="http://schemas.microsoft.com/office/drawing/2014/main" id="{F884A760-A428-EC06-A38C-1C28666C568E}"/>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4;p81">
              <a:extLst>
                <a:ext uri="{FF2B5EF4-FFF2-40B4-BE49-F238E27FC236}">
                  <a16:creationId xmlns:a16="http://schemas.microsoft.com/office/drawing/2014/main" id="{E5BAF97D-1E6D-83B2-C796-142C96F5BB77}"/>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95;p81">
              <a:extLst>
                <a:ext uri="{FF2B5EF4-FFF2-40B4-BE49-F238E27FC236}">
                  <a16:creationId xmlns:a16="http://schemas.microsoft.com/office/drawing/2014/main" id="{8D503A1A-29D9-9AB8-05DE-CDF551A0BF8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96;p81">
              <a:extLst>
                <a:ext uri="{FF2B5EF4-FFF2-40B4-BE49-F238E27FC236}">
                  <a16:creationId xmlns:a16="http://schemas.microsoft.com/office/drawing/2014/main" id="{7D30B774-5913-0CEB-8564-671460D2238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97;p81">
              <a:extLst>
                <a:ext uri="{FF2B5EF4-FFF2-40B4-BE49-F238E27FC236}">
                  <a16:creationId xmlns:a16="http://schemas.microsoft.com/office/drawing/2014/main" id="{D7B57C85-EB33-9653-C117-30D5C401839E}"/>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98;p81">
              <a:extLst>
                <a:ext uri="{FF2B5EF4-FFF2-40B4-BE49-F238E27FC236}">
                  <a16:creationId xmlns:a16="http://schemas.microsoft.com/office/drawing/2014/main" id="{C152187B-1D11-9E20-B92F-5C95B0F9C0B4}"/>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899;p81">
              <a:extLst>
                <a:ext uri="{FF2B5EF4-FFF2-40B4-BE49-F238E27FC236}">
                  <a16:creationId xmlns:a16="http://schemas.microsoft.com/office/drawing/2014/main" id="{23C773F0-FAC6-8860-DB5C-79D87115AB87}"/>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00;p81">
              <a:extLst>
                <a:ext uri="{FF2B5EF4-FFF2-40B4-BE49-F238E27FC236}">
                  <a16:creationId xmlns:a16="http://schemas.microsoft.com/office/drawing/2014/main" id="{6861843F-7D0D-0550-8726-48101625845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A00CF4DD-E2CA-DD59-6C71-4B51FC092E22}"/>
              </a:ext>
            </a:extLst>
          </p:cNvPr>
          <p:cNvSpPr txBox="1"/>
          <p:nvPr/>
        </p:nvSpPr>
        <p:spPr>
          <a:xfrm>
            <a:off x="499795" y="1455234"/>
            <a:ext cx="10713764" cy="923330"/>
          </a:xfrm>
          <a:prstGeom prst="rect">
            <a:avLst/>
          </a:prstGeom>
          <a:noFill/>
        </p:spPr>
        <p:txBody>
          <a:bodyPr wrap="square">
            <a:spAutoFit/>
          </a:bodyPr>
          <a:lstStyle/>
          <a:p>
            <a:r>
              <a:rPr lang="en-US" b="0" i="0" dirty="0">
                <a:solidFill>
                  <a:srgbClr val="374151"/>
                </a:solidFill>
                <a:effectLst/>
                <a:latin typeface="Söhne"/>
              </a:rPr>
              <a:t>The training process in an artificial neural network (ANN) involves </a:t>
            </a:r>
            <a:r>
              <a:rPr lang="en-US" b="1" i="0" dirty="0">
                <a:solidFill>
                  <a:srgbClr val="374151"/>
                </a:solidFill>
                <a:effectLst/>
                <a:latin typeface="Söhne"/>
              </a:rPr>
              <a:t>adjusting the weights and biases </a:t>
            </a:r>
            <a:r>
              <a:rPr lang="en-US" b="0" i="0" dirty="0">
                <a:solidFill>
                  <a:srgbClr val="374151"/>
                </a:solidFill>
                <a:effectLst/>
                <a:latin typeface="Söhne"/>
              </a:rPr>
              <a:t>of the network to </a:t>
            </a:r>
            <a:r>
              <a:rPr lang="en-US" b="1" i="0" dirty="0">
                <a:solidFill>
                  <a:srgbClr val="374151"/>
                </a:solidFill>
                <a:effectLst/>
                <a:latin typeface="Söhne"/>
              </a:rPr>
              <a:t>minimize a loss function</a:t>
            </a:r>
            <a:r>
              <a:rPr lang="en-US" b="0" i="0" dirty="0">
                <a:solidFill>
                  <a:srgbClr val="374151"/>
                </a:solidFill>
                <a:effectLst/>
                <a:latin typeface="Söhne"/>
              </a:rPr>
              <a:t>. </a:t>
            </a:r>
            <a:r>
              <a:rPr lang="en-US" b="1" i="0" dirty="0">
                <a:solidFill>
                  <a:schemeClr val="accent1"/>
                </a:solidFill>
                <a:effectLst/>
                <a:latin typeface="Söhne"/>
              </a:rPr>
              <a:t>The loss function </a:t>
            </a:r>
            <a:r>
              <a:rPr lang="en-US" b="0" i="0" dirty="0">
                <a:solidFill>
                  <a:srgbClr val="374151"/>
                </a:solidFill>
                <a:effectLst/>
                <a:latin typeface="Söhne"/>
              </a:rPr>
              <a:t>measures the difference between the output of the neural network and the target output for a given input.</a:t>
            </a:r>
            <a:endParaRPr lang="en-US" dirty="0"/>
          </a:p>
        </p:txBody>
      </p:sp>
      <p:sp>
        <p:nvSpPr>
          <p:cNvPr id="26" name="TextBox 25">
            <a:extLst>
              <a:ext uri="{FF2B5EF4-FFF2-40B4-BE49-F238E27FC236}">
                <a16:creationId xmlns:a16="http://schemas.microsoft.com/office/drawing/2014/main" id="{6C3AF5FF-8AE6-5DFE-ACD3-17CCD57FDF76}"/>
              </a:ext>
            </a:extLst>
          </p:cNvPr>
          <p:cNvSpPr txBox="1"/>
          <p:nvPr/>
        </p:nvSpPr>
        <p:spPr>
          <a:xfrm>
            <a:off x="499795" y="5396843"/>
            <a:ext cx="11159946" cy="923330"/>
          </a:xfrm>
          <a:prstGeom prst="rect">
            <a:avLst/>
          </a:prstGeom>
          <a:noFill/>
        </p:spPr>
        <p:txBody>
          <a:bodyPr wrap="square">
            <a:spAutoFit/>
          </a:bodyPr>
          <a:lstStyle/>
          <a:p>
            <a:r>
              <a:rPr lang="en-US" b="0" i="0" dirty="0">
                <a:solidFill>
                  <a:srgbClr val="374151"/>
                </a:solidFill>
                <a:effectLst/>
                <a:latin typeface="Söhne"/>
              </a:rPr>
              <a:t>The training process can be computationally intensive and may require large amounts of data and computing resources. However, once the network is trained, it can be used to make predictions on new data that it has not seen before.</a:t>
            </a:r>
            <a:endParaRPr lang="en-US" dirty="0"/>
          </a:p>
        </p:txBody>
      </p:sp>
    </p:spTree>
    <p:extLst>
      <p:ext uri="{BB962C8B-B14F-4D97-AF65-F5344CB8AC3E}">
        <p14:creationId xmlns:p14="http://schemas.microsoft.com/office/powerpoint/2010/main" val="173332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9CC88-6427-57D6-459B-ACBA7A6199E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89E631FD-C094-05CC-3290-A0A2F1B956BC}"/>
              </a:ext>
            </a:extLst>
          </p:cNvPr>
          <p:cNvSpPr>
            <a:spLocks noGrp="1"/>
          </p:cNvSpPr>
          <p:nvPr>
            <p:ph type="sldNum" sz="quarter" idx="12"/>
          </p:nvPr>
        </p:nvSpPr>
        <p:spPr/>
        <p:txBody>
          <a:bodyPr/>
          <a:lstStyle/>
          <a:p>
            <a:fld id="{863887D3-EABE-46C7-BEBB-4CA6FCD66106}" type="slidenum">
              <a:rPr lang="en-US" smtClean="0"/>
              <a:t>8</a:t>
            </a:fld>
            <a:endParaRPr lang="en-US"/>
          </a:p>
        </p:txBody>
      </p:sp>
      <p:sp>
        <p:nvSpPr>
          <p:cNvPr id="12" name="TextBox 11">
            <a:extLst>
              <a:ext uri="{FF2B5EF4-FFF2-40B4-BE49-F238E27FC236}">
                <a16:creationId xmlns:a16="http://schemas.microsoft.com/office/drawing/2014/main" id="{036BD1ED-21FC-566A-1071-327D22F8250B}"/>
              </a:ext>
            </a:extLst>
          </p:cNvPr>
          <p:cNvSpPr txBox="1"/>
          <p:nvPr/>
        </p:nvSpPr>
        <p:spPr>
          <a:xfrm>
            <a:off x="896912" y="311993"/>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phase</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steps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DDDA2C8C-E235-CE37-C833-47B154639723}"/>
              </a:ext>
            </a:extLst>
          </p:cNvPr>
          <p:cNvSpPr txBox="1"/>
          <p:nvPr/>
        </p:nvSpPr>
        <p:spPr>
          <a:xfrm>
            <a:off x="1077076" y="1292723"/>
            <a:ext cx="10635464" cy="5401479"/>
          </a:xfrm>
          <a:prstGeom prst="rect">
            <a:avLst/>
          </a:prstGeom>
          <a:noFill/>
        </p:spPr>
        <p:txBody>
          <a:bodyPr wrap="square">
            <a:spAutoFit/>
          </a:bodyPr>
          <a:lstStyle/>
          <a:p>
            <a:pPr algn="l"/>
            <a:r>
              <a:rPr lang="en-US" b="1" i="0" dirty="0">
                <a:solidFill>
                  <a:schemeClr val="accent1">
                    <a:lumMod val="75000"/>
                  </a:schemeClr>
                </a:solidFill>
                <a:effectLst/>
                <a:latin typeface="Söhne"/>
              </a:rPr>
              <a:t>INITIALIZATION</a:t>
            </a:r>
          </a:p>
          <a:p>
            <a:pPr algn="l"/>
            <a:r>
              <a:rPr lang="en-US" b="0" i="0" dirty="0">
                <a:solidFill>
                  <a:srgbClr val="374151"/>
                </a:solidFill>
                <a:effectLst/>
                <a:latin typeface="Söhne"/>
              </a:rPr>
              <a:t> The weights and biases of the network are initialized to small random values.</a:t>
            </a:r>
          </a:p>
          <a:p>
            <a:pPr algn="l"/>
            <a:r>
              <a:rPr lang="en-US" sz="700" dirty="0">
                <a:solidFill>
                  <a:srgbClr val="374151"/>
                </a:solidFill>
                <a:latin typeface="Söhne"/>
              </a:rPr>
              <a:t> </a:t>
            </a:r>
            <a:endParaRPr lang="en-US" sz="700" b="0" i="0" dirty="0">
              <a:solidFill>
                <a:srgbClr val="374151"/>
              </a:solidFill>
              <a:effectLst/>
              <a:latin typeface="Söhne"/>
            </a:endParaRPr>
          </a:p>
          <a:p>
            <a:pPr algn="l"/>
            <a:r>
              <a:rPr lang="en-US" b="1" i="0" dirty="0">
                <a:solidFill>
                  <a:schemeClr val="accent1">
                    <a:lumMod val="75000"/>
                  </a:schemeClr>
                </a:solidFill>
                <a:effectLst/>
                <a:latin typeface="Söhne"/>
              </a:rPr>
              <a:t>FORWARD PROPAGATION</a:t>
            </a:r>
          </a:p>
          <a:p>
            <a:pPr algn="l"/>
            <a:r>
              <a:rPr lang="en-US" b="0" i="0" dirty="0">
                <a:solidFill>
                  <a:srgbClr val="374151"/>
                </a:solidFill>
                <a:effectLst/>
                <a:latin typeface="Söhne"/>
              </a:rPr>
              <a:t> The input data is passed through the network, layer by layer, with each neuron in each layer calculating its output based on the inputs and the weights and biases of the neuron.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CALCULATION OF THE LOSS</a:t>
            </a:r>
          </a:p>
          <a:p>
            <a:pPr algn="l"/>
            <a:r>
              <a:rPr lang="en-US" dirty="0">
                <a:solidFill>
                  <a:srgbClr val="374151"/>
                </a:solidFill>
                <a:latin typeface="Söhne"/>
              </a:rPr>
              <a:t> </a:t>
            </a:r>
            <a:r>
              <a:rPr lang="en-US" b="0" i="0" dirty="0">
                <a:solidFill>
                  <a:srgbClr val="374151"/>
                </a:solidFill>
                <a:effectLst/>
                <a:latin typeface="Söhne"/>
              </a:rPr>
              <a:t>The output of the last layer is compared with the target output, and the loss function is calculated. The goal is to minimize this loss function.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BACKPROPAGATION</a:t>
            </a:r>
          </a:p>
          <a:p>
            <a:pPr algn="l"/>
            <a:r>
              <a:rPr lang="en-US" dirty="0">
                <a:solidFill>
                  <a:srgbClr val="374151"/>
                </a:solidFill>
                <a:latin typeface="Söhne"/>
              </a:rPr>
              <a:t> </a:t>
            </a:r>
            <a:r>
              <a:rPr lang="en-US" b="0" i="0" dirty="0">
                <a:solidFill>
                  <a:srgbClr val="374151"/>
                </a:solidFill>
                <a:effectLst/>
                <a:latin typeface="Söhne"/>
              </a:rPr>
              <a:t>The error is propagated back through the network, layer by layer, and the gradients of the weights and biases are calculated with respect to the loss function. This is done using the chain rule of differentiation.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WEIGHT AND BIAS UPDATE </a:t>
            </a:r>
          </a:p>
          <a:p>
            <a:pPr algn="l"/>
            <a:r>
              <a:rPr lang="en-US" b="0" i="0" dirty="0">
                <a:solidFill>
                  <a:srgbClr val="374151"/>
                </a:solidFill>
                <a:effectLst/>
                <a:latin typeface="Söhne"/>
              </a:rPr>
              <a:t>The weights and biases are updated using an optimization algorithm, such as stochastic gradient descent, to minimize the loss function.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REPEAT</a:t>
            </a:r>
          </a:p>
          <a:p>
            <a:pPr algn="l"/>
            <a:r>
              <a:rPr lang="en-US" b="0" i="0" dirty="0">
                <a:solidFill>
                  <a:srgbClr val="374151"/>
                </a:solidFill>
                <a:effectLst/>
                <a:latin typeface="Söhne"/>
              </a:rPr>
              <a:t>Steps 2-5 are repeated for multiple </a:t>
            </a:r>
            <a:r>
              <a:rPr lang="en-US" dirty="0">
                <a:solidFill>
                  <a:srgbClr val="374151"/>
                </a:solidFill>
                <a:latin typeface="Söhne"/>
              </a:rPr>
              <a:t>time (called </a:t>
            </a:r>
            <a:r>
              <a:rPr lang="en-US" b="0" i="0" dirty="0">
                <a:solidFill>
                  <a:srgbClr val="374151"/>
                </a:solidFill>
                <a:effectLst/>
                <a:latin typeface="Söhne"/>
              </a:rPr>
              <a:t>epochs) until the loss function is minimized or until the validation error stops improving.</a:t>
            </a:r>
          </a:p>
        </p:txBody>
      </p:sp>
      <p:pic>
        <p:nvPicPr>
          <p:cNvPr id="29" name="Graphic 28" descr="Badge 6 with solid fill">
            <a:extLst>
              <a:ext uri="{FF2B5EF4-FFF2-40B4-BE49-F238E27FC236}">
                <a16:creationId xmlns:a16="http://schemas.microsoft.com/office/drawing/2014/main" id="{0D8C67C4-9D5D-B606-F980-F96E936109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89" y="5631607"/>
            <a:ext cx="914400" cy="914400"/>
          </a:xfrm>
          <a:prstGeom prst="rect">
            <a:avLst/>
          </a:prstGeom>
        </p:spPr>
      </p:pic>
      <p:pic>
        <p:nvPicPr>
          <p:cNvPr id="31" name="Graphic 30" descr="Badge with solid fill">
            <a:extLst>
              <a:ext uri="{FF2B5EF4-FFF2-40B4-BE49-F238E27FC236}">
                <a16:creationId xmlns:a16="http://schemas.microsoft.com/office/drawing/2014/main" id="{95E717E2-1A02-CA2B-44A3-C3290A5C4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676" y="1947897"/>
            <a:ext cx="914400" cy="914400"/>
          </a:xfrm>
          <a:prstGeom prst="rect">
            <a:avLst/>
          </a:prstGeom>
        </p:spPr>
      </p:pic>
      <p:pic>
        <p:nvPicPr>
          <p:cNvPr id="33" name="Graphic 32" descr="Badge 3 with solid fill">
            <a:extLst>
              <a:ext uri="{FF2B5EF4-FFF2-40B4-BE49-F238E27FC236}">
                <a16:creationId xmlns:a16="http://schemas.microsoft.com/office/drawing/2014/main" id="{94565D6D-1934-0D19-2796-1191464DB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189" y="2841071"/>
            <a:ext cx="914400" cy="914400"/>
          </a:xfrm>
          <a:prstGeom prst="rect">
            <a:avLst/>
          </a:prstGeom>
        </p:spPr>
      </p:pic>
      <p:pic>
        <p:nvPicPr>
          <p:cNvPr id="35" name="Graphic 34" descr="Badge 4 with solid fill">
            <a:extLst>
              <a:ext uri="{FF2B5EF4-FFF2-40B4-BE49-F238E27FC236}">
                <a16:creationId xmlns:a16="http://schemas.microsoft.com/office/drawing/2014/main" id="{6CA09CD2-B5E3-6AF9-EC19-B34A3A0F7D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676" y="3779139"/>
            <a:ext cx="914400" cy="914400"/>
          </a:xfrm>
          <a:prstGeom prst="rect">
            <a:avLst/>
          </a:prstGeom>
        </p:spPr>
      </p:pic>
      <p:pic>
        <p:nvPicPr>
          <p:cNvPr id="37" name="Graphic 36" descr="Badge 5 with solid fill">
            <a:extLst>
              <a:ext uri="{FF2B5EF4-FFF2-40B4-BE49-F238E27FC236}">
                <a16:creationId xmlns:a16="http://schemas.microsoft.com/office/drawing/2014/main" id="{1B7F815F-BC47-FB2C-9368-9C6DF472E3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2676" y="4717207"/>
            <a:ext cx="914400" cy="914400"/>
          </a:xfrm>
          <a:prstGeom prst="rect">
            <a:avLst/>
          </a:prstGeom>
        </p:spPr>
      </p:pic>
      <p:pic>
        <p:nvPicPr>
          <p:cNvPr id="39" name="Graphic 38" descr="Badge 1 with solid fill">
            <a:extLst>
              <a:ext uri="{FF2B5EF4-FFF2-40B4-BE49-F238E27FC236}">
                <a16:creationId xmlns:a16="http://schemas.microsoft.com/office/drawing/2014/main" id="{D252B91E-9602-9B56-015D-B1F118B145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2676" y="1129952"/>
            <a:ext cx="914400" cy="914400"/>
          </a:xfrm>
          <a:prstGeom prst="rect">
            <a:avLst/>
          </a:prstGeom>
        </p:spPr>
      </p:pic>
    </p:spTree>
    <p:extLst>
      <p:ext uri="{BB962C8B-B14F-4D97-AF65-F5344CB8AC3E}">
        <p14:creationId xmlns:p14="http://schemas.microsoft.com/office/powerpoint/2010/main" val="3583786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776AC-1F87-F4EE-729E-D21F3FCFF030}"/>
              </a:ext>
            </a:extLst>
          </p:cNvPr>
          <p:cNvSpPr>
            <a:spLocks noGrp="1"/>
          </p:cNvSpPr>
          <p:nvPr>
            <p:ph type="sldNum" sz="quarter" idx="12"/>
          </p:nvPr>
        </p:nvSpPr>
        <p:spPr/>
        <p:txBody>
          <a:bodyPr/>
          <a:lstStyle/>
          <a:p>
            <a:fld id="{863887D3-EABE-46C7-BEBB-4CA6FCD66106}" type="slidenum">
              <a:rPr lang="en-US" smtClean="0"/>
              <a:t>9</a:t>
            </a:fld>
            <a:endParaRPr lang="en-US"/>
          </a:p>
        </p:txBody>
      </p:sp>
      <p:sp>
        <p:nvSpPr>
          <p:cNvPr id="4" name="TextBox 3">
            <a:extLst>
              <a:ext uri="{FF2B5EF4-FFF2-40B4-BE49-F238E27FC236}">
                <a16:creationId xmlns:a16="http://schemas.microsoft.com/office/drawing/2014/main" id="{4A5A383F-926E-B800-FF58-7EDE0F6EC741}"/>
              </a:ext>
            </a:extLst>
          </p:cNvPr>
          <p:cNvSpPr txBox="1"/>
          <p:nvPr/>
        </p:nvSpPr>
        <p:spPr>
          <a:xfrm>
            <a:off x="569787" y="3326960"/>
            <a:ext cx="11052425" cy="923330"/>
          </a:xfrm>
          <a:prstGeom prst="rect">
            <a:avLst/>
          </a:prstGeom>
          <a:noFill/>
        </p:spPr>
        <p:txBody>
          <a:bodyPr wrap="square">
            <a:spAutoFit/>
          </a:bodyPr>
          <a:lstStyle/>
          <a:p>
            <a:r>
              <a:rPr lang="en-US" b="0" i="0" dirty="0">
                <a:solidFill>
                  <a:srgbClr val="374151"/>
                </a:solidFill>
                <a:effectLst/>
                <a:latin typeface="Söhne"/>
              </a:rPr>
              <a:t>The gradient is an important concept in optimization, as it is used to </a:t>
            </a:r>
            <a:r>
              <a:rPr lang="en-US" b="1" i="0" dirty="0">
                <a:solidFill>
                  <a:srgbClr val="374151"/>
                </a:solidFill>
                <a:effectLst/>
                <a:latin typeface="Söhne"/>
              </a:rPr>
              <a:t>find the minimum or maximum of a function</a:t>
            </a:r>
            <a:r>
              <a:rPr lang="en-US" b="0" i="0" dirty="0">
                <a:solidFill>
                  <a:srgbClr val="374151"/>
                </a:solidFill>
                <a:effectLst/>
                <a:latin typeface="Söhne"/>
              </a:rPr>
              <a:t>. Specifically, in optimization, the gradient of a function is used to compute the direction of steepest descent (or ascent) at a given point. </a:t>
            </a:r>
            <a:endParaRPr lang="en-US" dirty="0"/>
          </a:p>
        </p:txBody>
      </p:sp>
      <p:pic>
        <p:nvPicPr>
          <p:cNvPr id="5" name="Picture 4">
            <a:extLst>
              <a:ext uri="{FF2B5EF4-FFF2-40B4-BE49-F238E27FC236}">
                <a16:creationId xmlns:a16="http://schemas.microsoft.com/office/drawing/2014/main" id="{F8D245EC-1722-B5FD-9567-46660D136E6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C17DC27C-0174-319D-1154-C5905B3F9E0B}"/>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Optimization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Problem</a:t>
            </a:r>
            <a:endParaRPr lang="es-ES" sz="4400" dirty="0">
              <a:solidFill>
                <a:srgbClr val="4472C4"/>
              </a:solidFill>
              <a:latin typeface="Calibri Light" panose="020F0302020204030204"/>
              <a:ea typeface="+mj-ea"/>
              <a:cs typeface="+mj-cs"/>
            </a:endParaRPr>
          </a:p>
        </p:txBody>
      </p:sp>
      <p:sp>
        <p:nvSpPr>
          <p:cNvPr id="8" name="TextBox 7">
            <a:extLst>
              <a:ext uri="{FF2B5EF4-FFF2-40B4-BE49-F238E27FC236}">
                <a16:creationId xmlns:a16="http://schemas.microsoft.com/office/drawing/2014/main" id="{035A7287-150F-79AB-A00A-5914AF7E86EC}"/>
              </a:ext>
            </a:extLst>
          </p:cNvPr>
          <p:cNvSpPr txBox="1"/>
          <p:nvPr/>
        </p:nvSpPr>
        <p:spPr>
          <a:xfrm>
            <a:off x="796491" y="1286924"/>
            <a:ext cx="6097604" cy="369332"/>
          </a:xfrm>
          <a:prstGeom prst="rect">
            <a:avLst/>
          </a:prstGeom>
          <a:noFill/>
        </p:spPr>
        <p:txBody>
          <a:bodyPr wrap="square">
            <a:spAutoFit/>
          </a:bodyPr>
          <a:lstStyle/>
          <a:p>
            <a:r>
              <a:rPr lang="es-ES" b="1" dirty="0">
                <a:solidFill>
                  <a:schemeClr val="accent1"/>
                </a:solidFill>
              </a:rPr>
              <a:t>ANN TRAINING         OPTIMIZATION PROBLEM</a:t>
            </a:r>
          </a:p>
        </p:txBody>
      </p:sp>
      <p:sp>
        <p:nvSpPr>
          <p:cNvPr id="9" name="TextBox 8">
            <a:extLst>
              <a:ext uri="{FF2B5EF4-FFF2-40B4-BE49-F238E27FC236}">
                <a16:creationId xmlns:a16="http://schemas.microsoft.com/office/drawing/2014/main" id="{0F16B352-8BEF-CEEC-061C-35B28A9E075C}"/>
              </a:ext>
            </a:extLst>
          </p:cNvPr>
          <p:cNvSpPr txBox="1"/>
          <p:nvPr/>
        </p:nvSpPr>
        <p:spPr>
          <a:xfrm>
            <a:off x="629292" y="1861746"/>
            <a:ext cx="10724508" cy="646331"/>
          </a:xfrm>
          <a:prstGeom prst="rect">
            <a:avLst/>
          </a:prstGeom>
          <a:noFill/>
        </p:spPr>
        <p:txBody>
          <a:bodyPr wrap="square">
            <a:spAutoFit/>
          </a:bodyPr>
          <a:lstStyle/>
          <a:p>
            <a:r>
              <a:rPr lang="en-US" b="0" i="0" dirty="0">
                <a:solidFill>
                  <a:srgbClr val="374151"/>
                </a:solidFill>
                <a:effectLst/>
                <a:latin typeface="Söhne"/>
              </a:rPr>
              <a:t>During the training the weights and biases of the neurons are adjusted to </a:t>
            </a:r>
            <a:r>
              <a:rPr lang="en-US" b="1" i="0" dirty="0">
                <a:solidFill>
                  <a:srgbClr val="374151"/>
                </a:solidFill>
                <a:effectLst/>
                <a:latin typeface="Söhne"/>
              </a:rPr>
              <a:t>minimize a cost function </a:t>
            </a:r>
            <a:r>
              <a:rPr lang="en-US" b="0" i="0" dirty="0">
                <a:solidFill>
                  <a:srgbClr val="374151"/>
                </a:solidFill>
                <a:effectLst/>
                <a:latin typeface="Söhne"/>
              </a:rPr>
              <a:t>that measures the error between the predicted output of the network and the actual output.</a:t>
            </a:r>
            <a:endParaRPr lang="en-US" dirty="0"/>
          </a:p>
        </p:txBody>
      </p:sp>
      <p:pic>
        <p:nvPicPr>
          <p:cNvPr id="10" name="Graphic 9" descr="Arrow Right with solid fill">
            <a:extLst>
              <a:ext uri="{FF2B5EF4-FFF2-40B4-BE49-F238E27FC236}">
                <a16:creationId xmlns:a16="http://schemas.microsoft.com/office/drawing/2014/main" id="{ED37A0AD-CF18-4E4F-B245-8A2768AC0A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3880" y="1302923"/>
            <a:ext cx="337334" cy="337334"/>
          </a:xfrm>
          <a:prstGeom prst="rect">
            <a:avLst/>
          </a:prstGeom>
        </p:spPr>
      </p:pic>
      <p:sp>
        <p:nvSpPr>
          <p:cNvPr id="12" name="TextBox 11">
            <a:extLst>
              <a:ext uri="{FF2B5EF4-FFF2-40B4-BE49-F238E27FC236}">
                <a16:creationId xmlns:a16="http://schemas.microsoft.com/office/drawing/2014/main" id="{A6B2D173-BD49-23EB-9281-074253FBF708}"/>
              </a:ext>
            </a:extLst>
          </p:cNvPr>
          <p:cNvSpPr txBox="1"/>
          <p:nvPr/>
        </p:nvSpPr>
        <p:spPr>
          <a:xfrm>
            <a:off x="569786" y="5380206"/>
            <a:ext cx="10074009" cy="1200329"/>
          </a:xfrm>
          <a:prstGeom prst="rect">
            <a:avLst/>
          </a:prstGeom>
          <a:noFill/>
        </p:spPr>
        <p:txBody>
          <a:bodyPr wrap="square">
            <a:spAutoFit/>
          </a:bodyPr>
          <a:lstStyle/>
          <a:p>
            <a:r>
              <a:rPr lang="en-US" b="0" i="0" dirty="0">
                <a:solidFill>
                  <a:srgbClr val="374151"/>
                </a:solidFill>
                <a:effectLst/>
                <a:latin typeface="Söhne"/>
              </a:rPr>
              <a:t>During training</a:t>
            </a:r>
            <a:r>
              <a:rPr lang="en-US" b="1" i="0" dirty="0">
                <a:solidFill>
                  <a:srgbClr val="374151"/>
                </a:solidFill>
                <a:effectLst/>
                <a:latin typeface="Söhne"/>
              </a:rPr>
              <a:t>, the gradient of the loss function with respect to the model parameters (weights and bias) </a:t>
            </a:r>
            <a:r>
              <a:rPr lang="en-US" b="0" i="0" dirty="0">
                <a:solidFill>
                  <a:srgbClr val="374151"/>
                </a:solidFill>
                <a:effectLst/>
                <a:latin typeface="Söhne"/>
              </a:rPr>
              <a:t>is computed, and the parameters are updated in the opposite direction of the gradient, so as to minimize the loss. This process is repeated iteratively until convergence, where the loss is minimized and the model has learned to make accurate predictions on new data.</a:t>
            </a:r>
            <a:endParaRPr lang="en-US" dirty="0"/>
          </a:p>
        </p:txBody>
      </p:sp>
      <p:pic>
        <p:nvPicPr>
          <p:cNvPr id="15" name="Graphic 14" descr="Arrow Right with solid fill">
            <a:extLst>
              <a:ext uri="{FF2B5EF4-FFF2-40B4-BE49-F238E27FC236}">
                <a16:creationId xmlns:a16="http://schemas.microsoft.com/office/drawing/2014/main" id="{F2958C52-B08C-8F1F-1013-2C85572937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1" y="2539839"/>
            <a:ext cx="369332" cy="499153"/>
          </a:xfrm>
          <a:prstGeom prst="rect">
            <a:avLst/>
          </a:prstGeom>
        </p:spPr>
      </p:pic>
      <p:sp>
        <p:nvSpPr>
          <p:cNvPr id="17" name="TextBox 16">
            <a:extLst>
              <a:ext uri="{FF2B5EF4-FFF2-40B4-BE49-F238E27FC236}">
                <a16:creationId xmlns:a16="http://schemas.microsoft.com/office/drawing/2014/main" id="{1921A814-CBD8-464D-10C0-A74AB955C17C}"/>
              </a:ext>
            </a:extLst>
          </p:cNvPr>
          <p:cNvSpPr txBox="1"/>
          <p:nvPr/>
        </p:nvSpPr>
        <p:spPr>
          <a:xfrm>
            <a:off x="4824145" y="2974082"/>
            <a:ext cx="2334802" cy="369332"/>
          </a:xfrm>
          <a:prstGeom prst="rect">
            <a:avLst/>
          </a:prstGeom>
          <a:noFill/>
        </p:spPr>
        <p:txBody>
          <a:bodyPr wrap="square">
            <a:spAutoFit/>
          </a:bodyPr>
          <a:lstStyle/>
          <a:p>
            <a:r>
              <a:rPr lang="es-ES" b="1" dirty="0">
                <a:solidFill>
                  <a:schemeClr val="accent1"/>
                </a:solidFill>
              </a:rPr>
              <a:t>GRADIENT DISCENT</a:t>
            </a:r>
            <a:endParaRPr lang="en-US" dirty="0"/>
          </a:p>
        </p:txBody>
      </p:sp>
      <p:pic>
        <p:nvPicPr>
          <p:cNvPr id="10242" name="Picture 2" descr="Build an Artificial Neural Network From Scratch: Part 1 - KDnuggets">
            <a:extLst>
              <a:ext uri="{FF2B5EF4-FFF2-40B4-BE49-F238E27FC236}">
                <a16:creationId xmlns:a16="http://schemas.microsoft.com/office/drawing/2014/main" id="{A32FF22F-D7BC-87EC-D0F1-534240F652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343" t="36135" r="-1" b="29570"/>
          <a:stretch/>
        </p:blipFill>
        <p:spPr bwMode="auto">
          <a:xfrm>
            <a:off x="10453580" y="5433913"/>
            <a:ext cx="1800439" cy="8721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59CCB7C-37CD-4308-401A-CA436D1B1191}"/>
              </a:ext>
            </a:extLst>
          </p:cNvPr>
          <p:cNvSpPr txBox="1"/>
          <p:nvPr/>
        </p:nvSpPr>
        <p:spPr>
          <a:xfrm>
            <a:off x="4001784" y="4280002"/>
            <a:ext cx="4307439" cy="646331"/>
          </a:xfrm>
          <a:prstGeom prst="rect">
            <a:avLst/>
          </a:prstGeom>
          <a:noFill/>
        </p:spPr>
        <p:txBody>
          <a:bodyPr wrap="square">
            <a:spAutoFit/>
          </a:bodyPr>
          <a:lstStyle/>
          <a:p>
            <a:r>
              <a:rPr lang="en-US" dirty="0"/>
              <a:t>The </a:t>
            </a:r>
            <a:r>
              <a:rPr lang="en-US" b="1" dirty="0">
                <a:solidFill>
                  <a:schemeClr val="accent1"/>
                </a:solidFill>
              </a:rPr>
              <a:t>derivative</a:t>
            </a:r>
            <a:r>
              <a:rPr lang="en-US" dirty="0"/>
              <a:t> of a function tells us the slope of the function itself at a given point</a:t>
            </a:r>
          </a:p>
        </p:txBody>
      </p:sp>
      <p:pic>
        <p:nvPicPr>
          <p:cNvPr id="20" name="Graphic 19" descr="Arrow Right with solid fill">
            <a:extLst>
              <a:ext uri="{FF2B5EF4-FFF2-40B4-BE49-F238E27FC236}">
                <a16:creationId xmlns:a16="http://schemas.microsoft.com/office/drawing/2014/main" id="{487F0D15-AFC9-9253-4F1F-8857C93D8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0" y="3912721"/>
            <a:ext cx="369332" cy="499153"/>
          </a:xfrm>
          <a:prstGeom prst="rect">
            <a:avLst/>
          </a:prstGeom>
        </p:spPr>
      </p:pic>
      <p:pic>
        <p:nvPicPr>
          <p:cNvPr id="21" name="Graphic 20" descr="Arrow Right with solid fill">
            <a:extLst>
              <a:ext uri="{FF2B5EF4-FFF2-40B4-BE49-F238E27FC236}">
                <a16:creationId xmlns:a16="http://schemas.microsoft.com/office/drawing/2014/main" id="{9E6EBB9C-1E13-1189-0EF3-DA70B2010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0" y="4945964"/>
            <a:ext cx="369332" cy="499153"/>
          </a:xfrm>
          <a:prstGeom prst="rect">
            <a:avLst/>
          </a:prstGeom>
        </p:spPr>
      </p:pic>
    </p:spTree>
    <p:extLst>
      <p:ext uri="{BB962C8B-B14F-4D97-AF65-F5344CB8AC3E}">
        <p14:creationId xmlns:p14="http://schemas.microsoft.com/office/powerpoint/2010/main" val="26898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7129</TotalTime>
  <Words>4223</Words>
  <Application>Microsoft Office PowerPoint</Application>
  <PresentationFormat>Widescreen</PresentationFormat>
  <Paragraphs>352</Paragraphs>
  <Slides>38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vt:lpstr>
      <vt:lpstr>Calibri</vt:lpstr>
      <vt:lpstr>Calibri Light</vt:lpstr>
      <vt:lpstr>Fira Sans Extra Condensed Medium</vt:lpstr>
      <vt:lpstr>Google Sans</vt:lpstr>
      <vt:lpstr>Lato</vt:lpstr>
      <vt:lpstr>Montserrat</vt:lpstr>
      <vt:lpstr>Söhne</vt:lpstr>
      <vt:lpstr>source-serif-pro</vt:lpstr>
      <vt:lpstr>Office Theme</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Alderisi, Serena (CYS INF SM)</dc:creator>
  <cp:lastModifiedBy>Alderisi, Serena (CYS INF SM)</cp:lastModifiedBy>
  <cp:revision>60</cp:revision>
  <dcterms:created xsi:type="dcterms:W3CDTF">2023-05-01T13:29:28Z</dcterms:created>
  <dcterms:modified xsi:type="dcterms:W3CDTF">2023-05-11T09:28:31Z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2023-05-11T09:28:31Z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eeede818-9e2f-4b81-8312-3fe391ce4ff9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